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sldIdLst>
    <p:sldId id="256" r:id="rId2"/>
    <p:sldId id="265" r:id="rId3"/>
    <p:sldId id="266" r:id="rId4"/>
    <p:sldId id="257" r:id="rId5"/>
    <p:sldId id="258" r:id="rId6"/>
    <p:sldId id="259" r:id="rId7"/>
    <p:sldId id="260" r:id="rId8"/>
    <p:sldId id="261" r:id="rId9"/>
    <p:sldId id="263" r:id="rId10"/>
    <p:sldId id="264" r:id="rId11"/>
    <p:sldId id="267" r:id="rId12"/>
    <p:sldId id="268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C790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88" d="100"/>
          <a:sy n="88" d="100"/>
        </p:scale>
        <p:origin x="490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D8D96-67ED-4746-BBD7-A3ECDF863367}" type="datetimeFigureOut">
              <a:rPr lang="fr-FR" smtClean="0"/>
              <a:t>14/09/2022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3FFA6CDF-41FE-42E0-B785-A9E30E0139B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784012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D8D96-67ED-4746-BBD7-A3ECDF863367}" type="datetimeFigureOut">
              <a:rPr lang="fr-FR" smtClean="0"/>
              <a:t>14/09/2022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3FFA6CDF-41FE-42E0-B785-A9E30E0139B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555565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D8D96-67ED-4746-BBD7-A3ECDF863367}" type="datetimeFigureOut">
              <a:rPr lang="fr-FR" smtClean="0"/>
              <a:t>14/09/2022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3FFA6CDF-41FE-42E0-B785-A9E30E0139BF}" type="slidenum">
              <a:rPr lang="fr-FR" smtClean="0"/>
              <a:t>‹N°›</a:t>
            </a:fld>
            <a:endParaRPr lang="fr-FR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24691423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D8D96-67ED-4746-BBD7-A3ECDF863367}" type="datetimeFigureOut">
              <a:rPr lang="fr-FR" smtClean="0"/>
              <a:t>14/09/2022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3FFA6CDF-41FE-42E0-B785-A9E30E0139B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7743823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 ci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D8D96-67ED-4746-BBD7-A3ECDF863367}" type="datetimeFigureOut">
              <a:rPr lang="fr-FR" smtClean="0"/>
              <a:t>14/09/2022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3FFA6CDF-41FE-42E0-B785-A9E30E0139BF}" type="slidenum">
              <a:rPr lang="fr-FR" smtClean="0"/>
              <a:t>‹N°›</a:t>
            </a:fld>
            <a:endParaRPr lang="fr-FR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67810748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rai ou fau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D8D96-67ED-4746-BBD7-A3ECDF863367}" type="datetimeFigureOut">
              <a:rPr lang="fr-FR" smtClean="0"/>
              <a:t>14/09/2022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3FFA6CDF-41FE-42E0-B785-A9E30E0139B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3716879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D8D96-67ED-4746-BBD7-A3ECDF863367}" type="datetimeFigureOut">
              <a:rPr lang="fr-FR" smtClean="0"/>
              <a:t>14/09/2022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A6CDF-41FE-42E0-B785-A9E30E0139B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325224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D8D96-67ED-4746-BBD7-A3ECDF863367}" type="datetimeFigureOut">
              <a:rPr lang="fr-FR" smtClean="0"/>
              <a:t>14/09/2022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A6CDF-41FE-42E0-B785-A9E30E0139B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684159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D8D96-67ED-4746-BBD7-A3ECDF863367}" type="datetimeFigureOut">
              <a:rPr lang="fr-FR" smtClean="0"/>
              <a:t>14/09/2022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A6CDF-41FE-42E0-B785-A9E30E0139B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64102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D8D96-67ED-4746-BBD7-A3ECDF863367}" type="datetimeFigureOut">
              <a:rPr lang="fr-FR" smtClean="0"/>
              <a:t>14/09/2022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3FFA6CDF-41FE-42E0-B785-A9E30E0139B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601387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D8D96-67ED-4746-BBD7-A3ECDF863367}" type="datetimeFigureOut">
              <a:rPr lang="fr-FR" smtClean="0"/>
              <a:t>14/09/2022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3FFA6CDF-41FE-42E0-B785-A9E30E0139B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039248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D8D96-67ED-4746-BBD7-A3ECDF863367}" type="datetimeFigureOut">
              <a:rPr lang="fr-FR" smtClean="0"/>
              <a:t>14/09/2022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3FFA6CDF-41FE-42E0-B785-A9E30E0139B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204746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D8D96-67ED-4746-BBD7-A3ECDF863367}" type="datetimeFigureOut">
              <a:rPr lang="fr-FR" smtClean="0"/>
              <a:t>14/09/2022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A6CDF-41FE-42E0-B785-A9E30E0139B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55911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D8D96-67ED-4746-BBD7-A3ECDF863367}" type="datetimeFigureOut">
              <a:rPr lang="fr-FR" smtClean="0"/>
              <a:t>14/09/2022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A6CDF-41FE-42E0-B785-A9E30E0139B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401125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D8D96-67ED-4746-BBD7-A3ECDF863367}" type="datetimeFigureOut">
              <a:rPr lang="fr-FR" smtClean="0"/>
              <a:t>14/09/2022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A6CDF-41FE-42E0-B785-A9E30E0139B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088884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D8D96-67ED-4746-BBD7-A3ECDF863367}" type="datetimeFigureOut">
              <a:rPr lang="fr-FR" smtClean="0"/>
              <a:t>14/09/2022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3FFA6CDF-41FE-42E0-B785-A9E30E0139B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699272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7D8D96-67ED-4746-BBD7-A3ECDF863367}" type="datetimeFigureOut">
              <a:rPr lang="fr-FR" smtClean="0"/>
              <a:t>14/09/2022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3FFA6CDF-41FE-42E0-B785-A9E30E0139B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808848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extraction.gesthand.net/index.php?section=accueil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mailto:6000000.cmcd@ffhandball.net" TargetMode="External"/><Relationship Id="rId2" Type="http://schemas.openxmlformats.org/officeDocument/2006/relationships/hyperlink" Target="https://www.ffhandball.fr/fr/ffhandball/documentation/formulaires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mailto:6000000.cta@ffhandball.net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7" Type="http://schemas.openxmlformats.org/officeDocument/2006/relationships/image" Target="../media/image6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.jpg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1.jpg"/><Relationship Id="rId5" Type="http://schemas.openxmlformats.org/officeDocument/2006/relationships/image" Target="../media/image10.jpg"/><Relationship Id="rId4" Type="http://schemas.openxmlformats.org/officeDocument/2006/relationships/image" Target="../media/image9.jp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g"/><Relationship Id="rId3" Type="http://schemas.openxmlformats.org/officeDocument/2006/relationships/image" Target="../media/image4.jpg"/><Relationship Id="rId7" Type="http://schemas.openxmlformats.org/officeDocument/2006/relationships/image" Target="../media/image5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4.jpg"/><Relationship Id="rId5" Type="http://schemas.openxmlformats.org/officeDocument/2006/relationships/image" Target="../media/image13.jpg"/><Relationship Id="rId4" Type="http://schemas.openxmlformats.org/officeDocument/2006/relationships/image" Target="../media/image12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1.jpg"/><Relationship Id="rId5" Type="http://schemas.openxmlformats.org/officeDocument/2006/relationships/image" Target="../media/image10.jpg"/><Relationship Id="rId4" Type="http://schemas.openxmlformats.org/officeDocument/2006/relationships/image" Target="../media/image9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7" Type="http://schemas.openxmlformats.org/officeDocument/2006/relationships/image" Target="../media/image17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6.jpg"/><Relationship Id="rId5" Type="http://schemas.openxmlformats.org/officeDocument/2006/relationships/image" Target="../media/image4.jpg"/><Relationship Id="rId4" Type="http://schemas.openxmlformats.org/officeDocument/2006/relationships/image" Target="../media/image1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7" Type="http://schemas.openxmlformats.org/officeDocument/2006/relationships/image" Target="../media/image1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1.jpg"/><Relationship Id="rId5" Type="http://schemas.openxmlformats.org/officeDocument/2006/relationships/image" Target="../media/image10.jpg"/><Relationship Id="rId4" Type="http://schemas.openxmlformats.org/officeDocument/2006/relationships/image" Target="../media/image9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098E60C-5936-515F-2FF3-10C618B8204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09726" y="2365582"/>
            <a:ext cx="9140711" cy="2126835"/>
          </a:xfrm>
        </p:spPr>
        <p:txBody>
          <a:bodyPr>
            <a:normAutofit/>
          </a:bodyPr>
          <a:lstStyle/>
          <a:p>
            <a:pPr algn="ctr"/>
            <a:r>
              <a:rPr lang="fr-FR" dirty="0">
                <a:latin typeface="Arial Black" panose="020B0A04020102020204" pitchFamily="34" charset="0"/>
              </a:rPr>
              <a:t>ATELIER CMCD  </a:t>
            </a:r>
            <a:br>
              <a:rPr lang="fr-FR" dirty="0">
                <a:latin typeface="Arial Black" panose="020B0A04020102020204" pitchFamily="34" charset="0"/>
              </a:rPr>
            </a:br>
            <a:r>
              <a:rPr lang="fr-FR" sz="4900" dirty="0">
                <a:latin typeface="Arial Black" panose="020B0A04020102020204" pitchFamily="34" charset="0"/>
              </a:rPr>
              <a:t>Samedi 3 septembre 2022</a:t>
            </a:r>
            <a:endParaRPr lang="fr-FR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66449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4DF4FD5-32C4-1567-6BBC-BF8E5AD8B7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17374" y="259913"/>
            <a:ext cx="10325168" cy="952899"/>
          </a:xfrm>
        </p:spPr>
        <p:txBody>
          <a:bodyPr>
            <a:noAutofit/>
          </a:bodyPr>
          <a:lstStyle/>
          <a:p>
            <a:pPr algn="ctr"/>
            <a:r>
              <a:rPr lang="fr-FR" sz="2400" b="1" dirty="0"/>
              <a:t>EQUIPE RESERVE </a:t>
            </a:r>
            <a:br>
              <a:rPr lang="fr-FR" sz="2400" b="1" dirty="0"/>
            </a:br>
            <a:r>
              <a:rPr lang="fr-FR" sz="2400" b="1" dirty="0"/>
              <a:t>CHAMPIONNAT REGIONAL </a:t>
            </a:r>
            <a:r>
              <a:rPr lang="fr-FR" sz="2400" b="1" dirty="0">
                <a:solidFill>
                  <a:srgbClr val="7030A0"/>
                </a:solidFill>
              </a:rPr>
              <a:t>FEMININ </a:t>
            </a:r>
            <a:r>
              <a:rPr lang="fr-FR" sz="2400" b="1" dirty="0"/>
              <a:t>OU </a:t>
            </a:r>
            <a:r>
              <a:rPr lang="fr-FR" sz="2400" b="1" dirty="0">
                <a:solidFill>
                  <a:srgbClr val="00B050"/>
                </a:solidFill>
              </a:rPr>
              <a:t>MASCULIN</a:t>
            </a:r>
            <a:endParaRPr lang="fr-FR" sz="2400" dirty="0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D0A0248A-C9E3-3680-5723-8B036BE16656}"/>
              </a:ext>
            </a:extLst>
          </p:cNvPr>
          <p:cNvSpPr txBox="1"/>
          <p:nvPr/>
        </p:nvSpPr>
        <p:spPr>
          <a:xfrm>
            <a:off x="728448" y="3152290"/>
            <a:ext cx="185530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b="1" dirty="0"/>
              <a:t>ARBITRAGE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AA88A17D-E8EC-656B-4169-D4EE18FE43F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24081" y="2676398"/>
            <a:ext cx="1195447" cy="1800018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130C8C56-BBED-71AD-1398-8CD2EBA42626}"/>
              </a:ext>
            </a:extLst>
          </p:cNvPr>
          <p:cNvSpPr txBox="1"/>
          <p:nvPr/>
        </p:nvSpPr>
        <p:spPr>
          <a:xfrm>
            <a:off x="5861072" y="3244334"/>
            <a:ext cx="81888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1800" b="1" dirty="0">
                <a:solidFill>
                  <a:srgbClr val="FC790C"/>
                </a:solidFill>
                <a:latin typeface="Arial Black" panose="020B0A04020102020204" pitchFamily="34" charset="0"/>
              </a:rPr>
              <a:t>ou</a:t>
            </a:r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9B47B137-6BD7-5789-DFC0-D30A9FA22C8C}"/>
              </a:ext>
            </a:extLst>
          </p:cNvPr>
          <p:cNvSpPr txBox="1"/>
          <p:nvPr/>
        </p:nvSpPr>
        <p:spPr>
          <a:xfrm>
            <a:off x="2849218" y="5091190"/>
            <a:ext cx="822461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b="1" dirty="0"/>
              <a:t>Nous devons faire 11 arbitrages enregistrés sur FDME pendant la saison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EB5AE15-B65F-40B8-2619-A1CCB285801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8434" y="2773820"/>
            <a:ext cx="1457163" cy="1680269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748DECB1-C2DB-6528-6C8A-05274E945860}"/>
              </a:ext>
            </a:extLst>
          </p:cNvPr>
          <p:cNvSpPr txBox="1"/>
          <p:nvPr/>
        </p:nvSpPr>
        <p:spPr>
          <a:xfrm>
            <a:off x="7667444" y="3254273"/>
            <a:ext cx="62285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1800" b="1" dirty="0"/>
              <a:t>2 X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F0AE0274-168E-4B99-5D6B-E84E3C6E87E0}"/>
              </a:ext>
            </a:extLst>
          </p:cNvPr>
          <p:cNvSpPr txBox="1"/>
          <p:nvPr/>
        </p:nvSpPr>
        <p:spPr>
          <a:xfrm>
            <a:off x="1517374" y="5852758"/>
            <a:ext cx="9556458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/>
              <a:t>Retrouver les textes de la CMCD Territoriale 22-23 sur le site de la Ligue N-A :</a:t>
            </a:r>
          </a:p>
          <a:p>
            <a:pPr algn="ctr"/>
            <a:r>
              <a:rPr lang="fr-FR" sz="1600" u="sng" dirty="0">
                <a:solidFill>
                  <a:srgbClr val="FC790C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http://nouvelleaquitaine-handball.org/wp-content/uploads/2022/09/CMCD-22-23.pdf </a:t>
            </a:r>
          </a:p>
        </p:txBody>
      </p:sp>
    </p:spTree>
    <p:extLst>
      <p:ext uri="{BB962C8B-B14F-4D97-AF65-F5344CB8AC3E}">
        <p14:creationId xmlns:p14="http://schemas.microsoft.com/office/powerpoint/2010/main" val="34597629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4B88596-ED54-BE6A-89AF-1AF7BBF26E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403098"/>
          </a:xfrm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</a:pPr>
            <a:r>
              <a:rPr lang="fr-FR" sz="20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Les Formations:</a:t>
            </a:r>
            <a:br>
              <a:rPr lang="fr-FR" sz="20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fr-FR" sz="2000" b="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 guide des formations sera mis en ligne vers la mi-septembre. N’hésitez pas à le consulter et à vous inscrire au plus tôt dans le domaine qui vous intéresse.</a:t>
            </a:r>
            <a:br>
              <a:rPr lang="fr-FR" sz="18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fr-FR" dirty="0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13867EF0-79EA-6E1E-C0AB-92D2215E7D61}"/>
              </a:ext>
            </a:extLst>
          </p:cNvPr>
          <p:cNvSpPr txBox="1"/>
          <p:nvPr/>
        </p:nvSpPr>
        <p:spPr>
          <a:xfrm>
            <a:off x="2592924" y="2467155"/>
            <a:ext cx="8911687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18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 algn="just">
              <a:lnSpc>
                <a:spcPct val="150000"/>
              </a:lnSpc>
            </a:pPr>
            <a:r>
              <a:rPr lang="fr-FR" sz="18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les acteurs de la CMCD</a:t>
            </a:r>
          </a:p>
          <a:p>
            <a:pPr algn="just">
              <a:lnSpc>
                <a:spcPct val="150000"/>
              </a:lnSpc>
            </a:pPr>
            <a:r>
              <a:rPr lang="fr-FR" sz="1800" b="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Pour les JAJ et les JA T3            le secteur d’arbitrage dans votre comité.</a:t>
            </a:r>
            <a:endParaRPr lang="fr-FR" sz="1800" b="1" dirty="0">
              <a:solidFill>
                <a:srgbClr val="000000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fr-FR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</a:t>
            </a:r>
            <a:r>
              <a:rPr lang="fr-FR" sz="1800" b="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our les JA T1-T2           la CTA Ligue.</a:t>
            </a:r>
          </a:p>
          <a:p>
            <a:pPr algn="just">
              <a:lnSpc>
                <a:spcPct val="150000"/>
              </a:lnSpc>
            </a:pPr>
            <a:r>
              <a:rPr lang="fr-FR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Pour les techniciens             ITFE et CTF de votre comité </a:t>
            </a:r>
            <a:endParaRPr lang="fr-FR" sz="1800" b="1" dirty="0">
              <a:solidFill>
                <a:srgbClr val="000000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fr-FR" sz="1800" b="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Rapprochez-vous de votre secteur afin que les JAJ ayant atteint 15 ans soient enregistrés en JA T3.</a:t>
            </a:r>
            <a:endParaRPr lang="fr-FR" sz="1800" b="1" dirty="0">
              <a:solidFill>
                <a:srgbClr val="000000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fr-FR" dirty="0"/>
          </a:p>
        </p:txBody>
      </p:sp>
      <p:sp>
        <p:nvSpPr>
          <p:cNvPr id="4" name="Flèche : droite 3">
            <a:extLst>
              <a:ext uri="{FF2B5EF4-FFF2-40B4-BE49-F238E27FC236}">
                <a16:creationId xmlns:a16="http://schemas.microsoft.com/office/drawing/2014/main" id="{A74E0443-59D7-058A-AEA4-F18DDE04743D}"/>
              </a:ext>
            </a:extLst>
          </p:cNvPr>
          <p:cNvSpPr/>
          <p:nvPr/>
        </p:nvSpPr>
        <p:spPr>
          <a:xfrm>
            <a:off x="5339747" y="3312543"/>
            <a:ext cx="517585" cy="23291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Flèche : droite 4">
            <a:extLst>
              <a:ext uri="{FF2B5EF4-FFF2-40B4-BE49-F238E27FC236}">
                <a16:creationId xmlns:a16="http://schemas.microsoft.com/office/drawing/2014/main" id="{921B0443-F433-E8A5-1A44-DC6A02A0C7D3}"/>
              </a:ext>
            </a:extLst>
          </p:cNvPr>
          <p:cNvSpPr/>
          <p:nvPr/>
        </p:nvSpPr>
        <p:spPr>
          <a:xfrm>
            <a:off x="4623757" y="3712609"/>
            <a:ext cx="517585" cy="23291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Flèche : droite 5">
            <a:extLst>
              <a:ext uri="{FF2B5EF4-FFF2-40B4-BE49-F238E27FC236}">
                <a16:creationId xmlns:a16="http://schemas.microsoft.com/office/drawing/2014/main" id="{6C33F48B-4350-6097-29E3-7511FABEF4FB}"/>
              </a:ext>
            </a:extLst>
          </p:cNvPr>
          <p:cNvSpPr/>
          <p:nvPr/>
        </p:nvSpPr>
        <p:spPr>
          <a:xfrm>
            <a:off x="4882549" y="4152556"/>
            <a:ext cx="517585" cy="23291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3855637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E42AE7A-85C3-A91C-1C29-414C393336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4" y="624109"/>
            <a:ext cx="8911687" cy="3050743"/>
          </a:xfrm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</a:pPr>
            <a:r>
              <a:rPr lang="fr-FR" sz="18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CMCD Nationale:</a:t>
            </a:r>
            <a:br>
              <a:rPr lang="fr-FR" sz="18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fr-FR" sz="1800" b="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Pour les clubs de niveau National, la CMCD Nationale vous enverra la circulaire de fonctionnement fin octobre, début novembre. </a:t>
            </a:r>
            <a:br>
              <a:rPr lang="fr-FR" sz="18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fr-FR" sz="1800" b="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Règlements généraux FFHB, Article 27 de la page 32 à 41.</a:t>
            </a:r>
            <a:br>
              <a:rPr lang="fr-FR" sz="18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fr-FR" sz="1800" b="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br>
              <a:rPr lang="fr-FR" sz="18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fr-FR" sz="18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CMCD Départementale:</a:t>
            </a:r>
            <a:br>
              <a:rPr lang="fr-FR" sz="18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fr-FR" sz="1800" b="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Pour les clubs de niveau Départemental, la CMCD Comité vous fera parvenir les textes dans la même période.</a:t>
            </a:r>
            <a:endParaRPr lang="fr-FR" sz="1800" b="1" dirty="0">
              <a:solidFill>
                <a:srgbClr val="000000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2C68EE8D-02A1-0084-ECA9-F80657B9CDD1}"/>
              </a:ext>
            </a:extLst>
          </p:cNvPr>
          <p:cNvSpPr txBox="1"/>
          <p:nvPr/>
        </p:nvSpPr>
        <p:spPr>
          <a:xfrm>
            <a:off x="2592925" y="4028536"/>
            <a:ext cx="8911686" cy="17030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fr-FR" sz="18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Dates à retenir :</a:t>
            </a:r>
          </a:p>
          <a:p>
            <a:pPr marL="342900" lvl="0" indent="-342900" algn="just">
              <a:lnSpc>
                <a:spcPct val="150000"/>
              </a:lnSpc>
              <a:buFont typeface="Arial" panose="020B0604020202020204" pitchFamily="34" charset="0"/>
              <a:buChar char="-"/>
            </a:pPr>
            <a:r>
              <a:rPr lang="fr-FR" sz="1800" b="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lang="fr-FR" sz="1800" b="0" baseline="30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ère</a:t>
            </a:r>
            <a:r>
              <a:rPr lang="fr-FR" sz="1800" b="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quinzaine de janvier 2023 : Transmission du bilan intermédiaire CMCD</a:t>
            </a:r>
            <a:endParaRPr lang="fr-FR" sz="1800" b="1" dirty="0">
              <a:solidFill>
                <a:srgbClr val="000000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Arial" panose="020B0604020202020204" pitchFamily="34" charset="0"/>
              <a:buChar char="-"/>
            </a:pPr>
            <a:r>
              <a:rPr lang="fr-FR" sz="1800" b="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31 mai 2023 : dernier jour des remontées pour la CMCD</a:t>
            </a:r>
            <a:endParaRPr lang="fr-FR" sz="1800" b="1" dirty="0">
              <a:solidFill>
                <a:srgbClr val="000000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Arial" panose="020B0604020202020204" pitchFamily="34" charset="0"/>
              <a:buChar char="-"/>
            </a:pPr>
            <a:r>
              <a:rPr lang="fr-FR" sz="1800" b="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Au plus tard le 20 juin 2023 : Transmission du bilan final CMCD</a:t>
            </a:r>
            <a:endParaRPr lang="fr-FR" sz="1800" b="1" dirty="0">
              <a:solidFill>
                <a:srgbClr val="000000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45079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F47F7F2-0B56-372A-B054-C9444BEB8F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624110"/>
            <a:ext cx="9095867" cy="2075958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fr-FR" sz="1800" b="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 dispositif s’applique aux équipes 1 masculine ou féminine d’un club dans le niveau sportif dans lequel elles évoluent (National, Régional, Départemental) et à leur équipe réserve qui évoluent en régional.</a:t>
            </a:r>
            <a:br>
              <a:rPr lang="fr-FR" sz="24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fr-FR" sz="4400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3EB947A-F448-AF44-C6AA-942E1299F8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32540" y="2269122"/>
            <a:ext cx="8915400" cy="3964768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fr-FR" sz="1800" b="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Les éléments sur les fonctions des différents cadres sont enregistrés dans </a:t>
            </a:r>
            <a:r>
              <a:rPr lang="fr-FR" sz="1800" b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Gesthand</a:t>
            </a:r>
            <a:r>
              <a:rPr lang="fr-FR" sz="1800" b="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De ce fait, l’outil </a:t>
            </a:r>
            <a:r>
              <a:rPr lang="fr-FR" sz="1800" b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Gesthand</a:t>
            </a:r>
            <a:r>
              <a:rPr lang="fr-FR" sz="1800" b="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Extraction permet d’avoir la remontée de ces données pour la CMCD.</a:t>
            </a:r>
            <a:endParaRPr lang="fr-FR" sz="1800" b="1" dirty="0">
              <a:solidFill>
                <a:srgbClr val="000000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fr-FR" sz="1800" b="0" u="sng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https://extraction.gesthand.net/index.php?section=accueil</a:t>
            </a:r>
            <a:endParaRPr lang="fr-FR" sz="1800" b="1" dirty="0">
              <a:solidFill>
                <a:srgbClr val="000000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fr-FR" sz="1800" b="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fr-FR" sz="1800" b="1" dirty="0">
              <a:solidFill>
                <a:srgbClr val="000000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fr-FR" sz="18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Configuration: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fr-FR" sz="1800" b="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Chaque instance (Fédération, Ligue et Comité) saisie dans </a:t>
            </a:r>
            <a:r>
              <a:rPr lang="fr-FR" sz="1800" b="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Gesthand Extraction </a:t>
            </a:r>
            <a:r>
              <a:rPr lang="fr-FR" sz="1800" b="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 configuration pour chaque niveau de championnat en fonction des obligations de leur CMCD. 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511843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9C7D910-AF06-37E4-0CC6-AA8FBDFE18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06465" y="1434859"/>
            <a:ext cx="8915400" cy="4232696"/>
          </a:xfrm>
        </p:spPr>
        <p:txBody>
          <a:bodyPr>
            <a:normAutofit fontScale="85000" lnSpcReduction="10000"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fr-FR" sz="19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Mutation Entraîneurs et Juges Arbitres et Juges Arbitres Jeunes (comptabilisés club quitté)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fr-FR" sz="19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Mutation Animateurs Ecole Arbitrage et Juges Accompagnateur Ecole Arbitrage (comptabilisés club quitté 2 saisons)</a:t>
            </a:r>
          </a:p>
          <a:p>
            <a:pPr marL="0" indent="0" algn="l">
              <a:lnSpc>
                <a:spcPct val="150000"/>
              </a:lnSpc>
              <a:buNone/>
            </a:pPr>
            <a:r>
              <a:rPr lang="fr-FR" sz="1900" b="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Lors de mutation, la comptabilisation de la CMCD peut être accordé au club d’accueil par le club quitté : </a:t>
            </a:r>
            <a:r>
              <a:rPr lang="fr-FR" sz="1900" b="0" u="sng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https://www.ffhandball.fr/fr/ffhandball/documentation/formulaires</a:t>
            </a:r>
            <a:r>
              <a:rPr lang="fr-FR" sz="1900" b="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fr-FR" sz="1900" b="1" dirty="0">
              <a:solidFill>
                <a:srgbClr val="000000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50000"/>
              </a:lnSpc>
              <a:buNone/>
            </a:pPr>
            <a:r>
              <a:rPr lang="fr-FR" sz="1900" b="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 document doit être impérativement transmis avant le 31 décembre 2022 à :</a:t>
            </a:r>
            <a:endParaRPr lang="fr-FR" sz="1900" b="1" dirty="0">
              <a:solidFill>
                <a:srgbClr val="000000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Arial" panose="020B0604020202020204" pitchFamily="34" charset="0"/>
              <a:buChar char="-"/>
            </a:pPr>
            <a:r>
              <a:rPr lang="fr-FR" sz="1900" b="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CMCD Ligue – </a:t>
            </a:r>
            <a:r>
              <a:rPr lang="fr-FR" sz="1900" b="0" u="sng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6000000.cmcd@ffhandball.net</a:t>
            </a:r>
            <a:r>
              <a:rPr lang="fr-FR" sz="1900" b="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pour les arbitres et fonctions Ecole Arbitrage – (copie à CTA pour information : </a:t>
            </a:r>
            <a:r>
              <a:rPr lang="fr-FR" sz="1900" b="0" u="sng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6000000.cta@ffhandball.net</a:t>
            </a:r>
            <a:r>
              <a:rPr lang="fr-FR" sz="1900" b="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)</a:t>
            </a:r>
            <a:endParaRPr lang="fr-FR" sz="1900" b="1" dirty="0">
              <a:solidFill>
                <a:srgbClr val="000000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Arial" panose="020B0604020202020204" pitchFamily="34" charset="0"/>
              <a:buChar char="-"/>
            </a:pPr>
            <a:r>
              <a:rPr lang="fr-FR" sz="1900" b="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CMCD Ligue pour les techniciens.</a:t>
            </a:r>
            <a:endParaRPr lang="fr-FR" sz="1900" b="1" dirty="0">
              <a:solidFill>
                <a:srgbClr val="000000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321752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3788D79-8DB3-12B5-BD17-28B5885E7C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74304" y="293297"/>
            <a:ext cx="10515600" cy="959575"/>
          </a:xfrm>
        </p:spPr>
        <p:txBody>
          <a:bodyPr>
            <a:normAutofit fontScale="90000"/>
          </a:bodyPr>
          <a:lstStyle/>
          <a:p>
            <a:pPr algn="ctr"/>
            <a:r>
              <a:rPr lang="fr-FR" sz="2000" b="1" dirty="0"/>
              <a:t>EXIGENCES AU NIVEAU REGIONAL</a:t>
            </a:r>
            <a:br>
              <a:rPr lang="fr-FR" sz="2200" b="1" dirty="0"/>
            </a:br>
            <a:r>
              <a:rPr lang="fr-FR" sz="2200" b="1" dirty="0"/>
              <a:t>CHAMPIONNATS </a:t>
            </a:r>
            <a:br>
              <a:rPr lang="fr-FR" sz="2200" b="1" dirty="0"/>
            </a:br>
            <a:r>
              <a:rPr lang="fr-FR" sz="2200" b="1" dirty="0">
                <a:solidFill>
                  <a:srgbClr val="7030A0"/>
                </a:solidFill>
              </a:rPr>
              <a:t>NATIONAL 3 FEMININ          </a:t>
            </a:r>
            <a:r>
              <a:rPr lang="fr-FR" sz="2200" b="1" dirty="0"/>
              <a:t>ET         </a:t>
            </a:r>
            <a:r>
              <a:rPr lang="fr-FR" sz="2200" b="1" dirty="0">
                <a:solidFill>
                  <a:srgbClr val="00B050"/>
                </a:solidFill>
              </a:rPr>
              <a:t>PRENATIONAL MASCULIN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830CC3C7-4C95-4D51-0B5D-77FCC9147C26}"/>
              </a:ext>
            </a:extLst>
          </p:cNvPr>
          <p:cNvSpPr txBox="1"/>
          <p:nvPr/>
        </p:nvSpPr>
        <p:spPr>
          <a:xfrm>
            <a:off x="1045359" y="1750354"/>
            <a:ext cx="18022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SPORTIVE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ADFBFD1D-8402-7489-D91D-35CDC9A964CE}"/>
              </a:ext>
            </a:extLst>
          </p:cNvPr>
          <p:cNvSpPr txBox="1"/>
          <p:nvPr/>
        </p:nvSpPr>
        <p:spPr>
          <a:xfrm>
            <a:off x="930784" y="3261397"/>
            <a:ext cx="19878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TECHNIQUE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97900918-F4D5-5605-3F2E-AEFFD701C5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7118" y="3271806"/>
            <a:ext cx="883551" cy="1271844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DEA21E44-7315-6D67-9B17-E9650DF9B39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3732" y="3184231"/>
            <a:ext cx="1513219" cy="119024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85D90B14-98DD-094E-B69F-711F90072E82}"/>
              </a:ext>
            </a:extLst>
          </p:cNvPr>
          <p:cNvSpPr txBox="1"/>
          <p:nvPr/>
        </p:nvSpPr>
        <p:spPr>
          <a:xfrm>
            <a:off x="6039322" y="3548517"/>
            <a:ext cx="9939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/>
              <a:t>ET</a:t>
            </a: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299C528D-3D4A-2210-D797-9C8DE0FEB89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6253" y="3293541"/>
            <a:ext cx="853729" cy="1228916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B6EB8840-8C97-1CE1-07DD-25C121B615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1052" y="3429000"/>
            <a:ext cx="1417117" cy="1114650"/>
          </a:xfrm>
          <a:prstGeom prst="rect">
            <a:avLst/>
          </a:prstGeom>
        </p:spPr>
      </p:pic>
      <p:sp>
        <p:nvSpPr>
          <p:cNvPr id="24" name="ZoneTexte 23">
            <a:extLst>
              <a:ext uri="{FF2B5EF4-FFF2-40B4-BE49-F238E27FC236}">
                <a16:creationId xmlns:a16="http://schemas.microsoft.com/office/drawing/2014/main" id="{77AE9E45-9B38-AED9-21FF-553F68B02109}"/>
              </a:ext>
            </a:extLst>
          </p:cNvPr>
          <p:cNvSpPr txBox="1"/>
          <p:nvPr/>
        </p:nvSpPr>
        <p:spPr>
          <a:xfrm>
            <a:off x="6022216" y="4536981"/>
            <a:ext cx="5830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FC790C"/>
                </a:solidFill>
              </a:rPr>
              <a:t>ou</a:t>
            </a: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68690D4A-F9B6-D1BB-AE8C-B9C6B8BC9CF6}"/>
              </a:ext>
            </a:extLst>
          </p:cNvPr>
          <p:cNvSpPr txBox="1"/>
          <p:nvPr/>
        </p:nvSpPr>
        <p:spPr>
          <a:xfrm>
            <a:off x="6804703" y="1729059"/>
            <a:ext cx="5300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/>
              <a:t>ou</a:t>
            </a:r>
          </a:p>
        </p:txBody>
      </p:sp>
      <p:pic>
        <p:nvPicPr>
          <p:cNvPr id="26" name="Image 25">
            <a:extLst>
              <a:ext uri="{FF2B5EF4-FFF2-40B4-BE49-F238E27FC236}">
                <a16:creationId xmlns:a16="http://schemas.microsoft.com/office/drawing/2014/main" id="{31FC974A-F043-3327-CFB7-40D69454479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9083" y="5092108"/>
            <a:ext cx="966412" cy="1391120"/>
          </a:xfrm>
          <a:prstGeom prst="rect">
            <a:avLst/>
          </a:prstGeom>
        </p:spPr>
      </p:pic>
      <p:pic>
        <p:nvPicPr>
          <p:cNvPr id="27" name="Image 26">
            <a:extLst>
              <a:ext uri="{FF2B5EF4-FFF2-40B4-BE49-F238E27FC236}">
                <a16:creationId xmlns:a16="http://schemas.microsoft.com/office/drawing/2014/main" id="{41B1740B-E6C8-8860-4374-C9ED821AF7B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5495" y="5192548"/>
            <a:ext cx="1513219" cy="1190240"/>
          </a:xfrm>
          <a:prstGeom prst="rect">
            <a:avLst/>
          </a:prstGeom>
        </p:spPr>
      </p:pic>
      <p:pic>
        <p:nvPicPr>
          <p:cNvPr id="28" name="Image 27">
            <a:extLst>
              <a:ext uri="{FF2B5EF4-FFF2-40B4-BE49-F238E27FC236}">
                <a16:creationId xmlns:a16="http://schemas.microsoft.com/office/drawing/2014/main" id="{B7721F23-0ADD-97CA-99BA-40CA951B7BB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6132" y="3336631"/>
            <a:ext cx="1513219" cy="1190240"/>
          </a:xfrm>
          <a:prstGeom prst="rect">
            <a:avLst/>
          </a:prstGeom>
        </p:spPr>
      </p:pic>
      <p:sp>
        <p:nvSpPr>
          <p:cNvPr id="29" name="ZoneTexte 28">
            <a:extLst>
              <a:ext uri="{FF2B5EF4-FFF2-40B4-BE49-F238E27FC236}">
                <a16:creationId xmlns:a16="http://schemas.microsoft.com/office/drawing/2014/main" id="{1576E019-369D-E2C9-06B1-3FD68A71ADF3}"/>
              </a:ext>
            </a:extLst>
          </p:cNvPr>
          <p:cNvSpPr txBox="1"/>
          <p:nvPr/>
        </p:nvSpPr>
        <p:spPr>
          <a:xfrm>
            <a:off x="5995695" y="5582403"/>
            <a:ext cx="9939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/>
              <a:t>ET</a:t>
            </a:r>
          </a:p>
        </p:txBody>
      </p:sp>
      <p:pic>
        <p:nvPicPr>
          <p:cNvPr id="30" name="Image 29">
            <a:extLst>
              <a:ext uri="{FF2B5EF4-FFF2-40B4-BE49-F238E27FC236}">
                <a16:creationId xmlns:a16="http://schemas.microsoft.com/office/drawing/2014/main" id="{2ECD0F40-04B1-EEDB-B109-3BED2F6748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9751" y="5095432"/>
            <a:ext cx="993913" cy="1430706"/>
          </a:xfrm>
          <a:prstGeom prst="rect">
            <a:avLst/>
          </a:prstGeom>
        </p:spPr>
      </p:pic>
      <p:pic>
        <p:nvPicPr>
          <p:cNvPr id="32" name="Image 31">
            <a:extLst>
              <a:ext uri="{FF2B5EF4-FFF2-40B4-BE49-F238E27FC236}">
                <a16:creationId xmlns:a16="http://schemas.microsoft.com/office/drawing/2014/main" id="{82B75CD6-0526-76E5-345C-C8D46A09E1E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82606" y="5226279"/>
            <a:ext cx="1598031" cy="1256949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8DA68FD2-8A43-B61C-31EB-E8901D2213A6}"/>
              </a:ext>
            </a:extLst>
          </p:cNvPr>
          <p:cNvSpPr txBox="1"/>
          <p:nvPr/>
        </p:nvSpPr>
        <p:spPr>
          <a:xfrm>
            <a:off x="3119083" y="1787817"/>
            <a:ext cx="54333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800" b="1" dirty="0"/>
              <a:t>2 X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CDD4A7CF-918B-9403-B264-DC1B71B59E45}"/>
              </a:ext>
            </a:extLst>
          </p:cNvPr>
          <p:cNvSpPr txBox="1"/>
          <p:nvPr/>
        </p:nvSpPr>
        <p:spPr>
          <a:xfrm>
            <a:off x="8335560" y="1796520"/>
            <a:ext cx="61442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1800" b="1" dirty="0"/>
              <a:t>2 X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0BB7039B-BAF6-8DBE-6CFB-A6B35DA43740}"/>
              </a:ext>
            </a:extLst>
          </p:cNvPr>
          <p:cNvSpPr txBox="1"/>
          <p:nvPr/>
        </p:nvSpPr>
        <p:spPr>
          <a:xfrm>
            <a:off x="7520762" y="3538396"/>
            <a:ext cx="61442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800" b="1" dirty="0"/>
              <a:t>2 X</a:t>
            </a: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B18AE8D2-E930-5EA3-5579-4ED67062D6B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2186" y="1340448"/>
            <a:ext cx="2015009" cy="1253930"/>
          </a:xfrm>
          <a:prstGeom prst="rect">
            <a:avLst/>
          </a:prstGeom>
        </p:spPr>
      </p:pic>
      <p:pic>
        <p:nvPicPr>
          <p:cNvPr id="31" name="Image 30">
            <a:extLst>
              <a:ext uri="{FF2B5EF4-FFF2-40B4-BE49-F238E27FC236}">
                <a16:creationId xmlns:a16="http://schemas.microsoft.com/office/drawing/2014/main" id="{AEDEFE75-22A1-78E2-DB5D-EBBBE04AF9B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86823" y="1293918"/>
            <a:ext cx="2217534" cy="13745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99732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6E84CF4-8C17-7323-4D76-9E7B155ADA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07186" y="240478"/>
            <a:ext cx="10111409" cy="926394"/>
          </a:xfrm>
        </p:spPr>
        <p:txBody>
          <a:bodyPr>
            <a:normAutofit/>
          </a:bodyPr>
          <a:lstStyle/>
          <a:p>
            <a:pPr algn="ctr"/>
            <a:r>
              <a:rPr lang="fr-FR" sz="2400" b="1" dirty="0"/>
              <a:t>CHAMPIONNATS </a:t>
            </a:r>
            <a:br>
              <a:rPr lang="fr-FR" sz="2400" b="1" dirty="0"/>
            </a:br>
            <a:r>
              <a:rPr lang="fr-FR" sz="2400" b="1" dirty="0">
                <a:solidFill>
                  <a:srgbClr val="7030A0"/>
                </a:solidFill>
              </a:rPr>
              <a:t>NATIONAL 3 FEMININ          </a:t>
            </a:r>
            <a:r>
              <a:rPr lang="fr-FR" sz="2400" b="1" dirty="0"/>
              <a:t>ET         </a:t>
            </a:r>
            <a:r>
              <a:rPr lang="fr-FR" sz="2400" b="1" dirty="0">
                <a:solidFill>
                  <a:srgbClr val="00B050"/>
                </a:solidFill>
              </a:rPr>
              <a:t>PRENATIONAL MASCULIN</a:t>
            </a:r>
            <a:endParaRPr lang="fr-FR" sz="2400" dirty="0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E6C0AFD3-B150-2832-A25F-EB292E3048CD}"/>
              </a:ext>
            </a:extLst>
          </p:cNvPr>
          <p:cNvSpPr txBox="1"/>
          <p:nvPr/>
        </p:nvSpPr>
        <p:spPr>
          <a:xfrm>
            <a:off x="1024684" y="1847330"/>
            <a:ext cx="185530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b="1" dirty="0"/>
              <a:t>ARBITRAGE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2C8EE9D3-87DA-4BE8-A805-F20167AFF5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4252" y="1232331"/>
            <a:ext cx="1314081" cy="1978649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FA569A5D-4490-6A79-5CBC-BE773639D8AD}"/>
              </a:ext>
            </a:extLst>
          </p:cNvPr>
          <p:cNvSpPr txBox="1"/>
          <p:nvPr/>
        </p:nvSpPr>
        <p:spPr>
          <a:xfrm>
            <a:off x="6309593" y="1837514"/>
            <a:ext cx="60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b="1" dirty="0">
                <a:latin typeface="Arial Black" panose="020B0A04020102020204" pitchFamily="34" charset="0"/>
              </a:rPr>
              <a:t>+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74A0AA1B-324B-D346-9DF2-A93DB02C0D4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7553" y="1240333"/>
            <a:ext cx="801549" cy="1978649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A70EBA39-031A-919D-A3EE-9E66F358375F}"/>
              </a:ext>
            </a:extLst>
          </p:cNvPr>
          <p:cNvSpPr txBox="1"/>
          <p:nvPr/>
        </p:nvSpPr>
        <p:spPr>
          <a:xfrm>
            <a:off x="781878" y="4502910"/>
            <a:ext cx="217966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2400" b="1" dirty="0"/>
              <a:t>ECOLE D’ARBITRAGE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E4BC8C5E-1C62-DFAB-7D7B-2CC479AF228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6099" y="4207539"/>
            <a:ext cx="651281" cy="2045429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3916B17F-C1AF-98B6-6B57-78CA4200FB7F}"/>
              </a:ext>
            </a:extLst>
          </p:cNvPr>
          <p:cNvSpPr txBox="1"/>
          <p:nvPr/>
        </p:nvSpPr>
        <p:spPr>
          <a:xfrm>
            <a:off x="3137432" y="3363892"/>
            <a:ext cx="85874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/>
              <a:t>Nous devons faire 11 arbitrages enregistrés sur FDME pendant la saison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3A873F1A-3916-A959-8AEB-581A79D48C0E}"/>
              </a:ext>
            </a:extLst>
          </p:cNvPr>
          <p:cNvSpPr txBox="1"/>
          <p:nvPr/>
        </p:nvSpPr>
        <p:spPr>
          <a:xfrm>
            <a:off x="8122024" y="5230253"/>
            <a:ext cx="47707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800" b="1" dirty="0">
                <a:latin typeface="Arial Black" panose="020B0A04020102020204" pitchFamily="34" charset="0"/>
              </a:rPr>
              <a:t>+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ADED4111-8385-9D85-ECA5-4AECDA9E589B}"/>
              </a:ext>
            </a:extLst>
          </p:cNvPr>
          <p:cNvSpPr txBox="1"/>
          <p:nvPr/>
        </p:nvSpPr>
        <p:spPr>
          <a:xfrm>
            <a:off x="5108458" y="5246384"/>
            <a:ext cx="43390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800" b="1" dirty="0">
                <a:latin typeface="Arial Black" panose="020B0A04020102020204" pitchFamily="34" charset="0"/>
              </a:rPr>
              <a:t>+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0D776F82-C4E1-2ECE-6EBE-B1A4B9C55AD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0149" y="4384215"/>
            <a:ext cx="701705" cy="1857455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4BF280B5-F877-DCA7-4A79-198D03593E5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3050" y="4225269"/>
            <a:ext cx="1047750" cy="1704975"/>
          </a:xfrm>
          <a:prstGeom prst="rect">
            <a:avLst/>
          </a:prstGeom>
        </p:spPr>
      </p:pic>
      <p:sp>
        <p:nvSpPr>
          <p:cNvPr id="23" name="ZoneTexte 22">
            <a:extLst>
              <a:ext uri="{FF2B5EF4-FFF2-40B4-BE49-F238E27FC236}">
                <a16:creationId xmlns:a16="http://schemas.microsoft.com/office/drawing/2014/main" id="{44946461-3ACE-7515-3B80-AF490A0679C6}"/>
              </a:ext>
            </a:extLst>
          </p:cNvPr>
          <p:cNvSpPr txBox="1"/>
          <p:nvPr/>
        </p:nvSpPr>
        <p:spPr>
          <a:xfrm>
            <a:off x="9922542" y="4338443"/>
            <a:ext cx="1802298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b="1" i="1" dirty="0"/>
              <a:t>Nous devons faire 5 arbitrages chacun enregistrés pendant la saison</a:t>
            </a: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8DFD86F4-EC3C-66AC-EE21-BC4755C37DC6}"/>
              </a:ext>
            </a:extLst>
          </p:cNvPr>
          <p:cNvSpPr txBox="1"/>
          <p:nvPr/>
        </p:nvSpPr>
        <p:spPr>
          <a:xfrm>
            <a:off x="8309689" y="5872338"/>
            <a:ext cx="2119195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1400" b="1" dirty="0"/>
              <a:t>2, 3 ou 4 selon le nombre d’équipes jeunes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B9C3A5AB-65C4-AD67-DF5C-97954A3F906C}"/>
              </a:ext>
            </a:extLst>
          </p:cNvPr>
          <p:cNvSpPr txBox="1"/>
          <p:nvPr/>
        </p:nvSpPr>
        <p:spPr>
          <a:xfrm>
            <a:off x="6399642" y="4437086"/>
            <a:ext cx="1299871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b="1" i="1" dirty="0"/>
              <a:t>Je dois faire 5 suivis JAJ au minimum enregistrés sur FDME</a:t>
            </a:r>
          </a:p>
        </p:txBody>
      </p:sp>
    </p:spTree>
    <p:extLst>
      <p:ext uri="{BB962C8B-B14F-4D97-AF65-F5344CB8AC3E}">
        <p14:creationId xmlns:p14="http://schemas.microsoft.com/office/powerpoint/2010/main" val="9897897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DC7059C-FE17-A6F8-BAA5-466200C5AF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9848" y="370508"/>
            <a:ext cx="9678573" cy="941570"/>
          </a:xfrm>
        </p:spPr>
        <p:txBody>
          <a:bodyPr>
            <a:normAutofit/>
          </a:bodyPr>
          <a:lstStyle/>
          <a:p>
            <a:pPr algn="ctr"/>
            <a:r>
              <a:rPr lang="fr-FR" sz="2400" b="1" dirty="0"/>
              <a:t>CHAMPIONNATS </a:t>
            </a:r>
            <a:br>
              <a:rPr lang="fr-FR" sz="2400" b="1" dirty="0"/>
            </a:br>
            <a:r>
              <a:rPr lang="fr-FR" sz="2400" b="1" dirty="0">
                <a:solidFill>
                  <a:srgbClr val="7030A0"/>
                </a:solidFill>
              </a:rPr>
              <a:t>PRENATIONAL FEMININ     </a:t>
            </a:r>
            <a:r>
              <a:rPr lang="fr-FR" sz="2400" b="1" dirty="0"/>
              <a:t>ET    </a:t>
            </a:r>
            <a:r>
              <a:rPr lang="fr-FR" sz="2400" b="1" dirty="0">
                <a:solidFill>
                  <a:srgbClr val="00B050"/>
                </a:solidFill>
              </a:rPr>
              <a:t>EXCELLENCE REGIONAL MASCULIN </a:t>
            </a:r>
            <a:endParaRPr lang="fr-FR" sz="2400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A234A6AD-2352-2520-D634-AE940645BF9C}"/>
              </a:ext>
            </a:extLst>
          </p:cNvPr>
          <p:cNvSpPr txBox="1"/>
          <p:nvPr/>
        </p:nvSpPr>
        <p:spPr>
          <a:xfrm>
            <a:off x="739990" y="1436051"/>
            <a:ext cx="169677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b="1" dirty="0"/>
              <a:t>SPORTIVE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6E50562C-E6B4-93CF-B5FE-64A2CBEFA048}"/>
              </a:ext>
            </a:extLst>
          </p:cNvPr>
          <p:cNvSpPr txBox="1"/>
          <p:nvPr/>
        </p:nvSpPr>
        <p:spPr>
          <a:xfrm>
            <a:off x="2779637" y="2151626"/>
            <a:ext cx="54333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800" b="1" dirty="0"/>
              <a:t>2 X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9E6645BA-A4A7-A9D6-313D-D2FD76EFB813}"/>
              </a:ext>
            </a:extLst>
          </p:cNvPr>
          <p:cNvSpPr txBox="1"/>
          <p:nvPr/>
        </p:nvSpPr>
        <p:spPr>
          <a:xfrm>
            <a:off x="6047280" y="2151626"/>
            <a:ext cx="54333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b="1" dirty="0">
                <a:latin typeface="Arial Black" panose="020B0A04020102020204" pitchFamily="34" charset="0"/>
              </a:rPr>
              <a:t>ou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8397DBA7-2042-D6FC-78F2-32BD6C9832BD}"/>
              </a:ext>
            </a:extLst>
          </p:cNvPr>
          <p:cNvSpPr txBox="1"/>
          <p:nvPr/>
        </p:nvSpPr>
        <p:spPr>
          <a:xfrm>
            <a:off x="639454" y="3553849"/>
            <a:ext cx="189784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b="1" dirty="0"/>
              <a:t>TECHNIQUE</a:t>
            </a:r>
          </a:p>
        </p:txBody>
      </p:sp>
      <p:pic>
        <p:nvPicPr>
          <p:cNvPr id="22" name="Image 21">
            <a:extLst>
              <a:ext uri="{FF2B5EF4-FFF2-40B4-BE49-F238E27FC236}">
                <a16:creationId xmlns:a16="http://schemas.microsoft.com/office/drawing/2014/main" id="{842C6BF8-3BF2-39B1-C229-3D2D96D25D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3128" y="3578087"/>
            <a:ext cx="809814" cy="1165702"/>
          </a:xfrm>
          <a:prstGeom prst="rect">
            <a:avLst/>
          </a:prstGeom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2856767C-4C88-FDDF-D8FB-E624075C01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3713" y="3576272"/>
            <a:ext cx="839624" cy="1208612"/>
          </a:xfrm>
          <a:prstGeom prst="rect">
            <a:avLst/>
          </a:prstGeom>
        </p:spPr>
      </p:pic>
      <p:pic>
        <p:nvPicPr>
          <p:cNvPr id="26" name="Image 25">
            <a:extLst>
              <a:ext uri="{FF2B5EF4-FFF2-40B4-BE49-F238E27FC236}">
                <a16:creationId xmlns:a16="http://schemas.microsoft.com/office/drawing/2014/main" id="{95F33133-C8E8-6B91-2504-6F1D8BC551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6906" y="5358972"/>
            <a:ext cx="809815" cy="1165703"/>
          </a:xfrm>
          <a:prstGeom prst="rect">
            <a:avLst/>
          </a:prstGeom>
        </p:spPr>
      </p:pic>
      <p:pic>
        <p:nvPicPr>
          <p:cNvPr id="28" name="Image 27">
            <a:extLst>
              <a:ext uri="{FF2B5EF4-FFF2-40B4-BE49-F238E27FC236}">
                <a16:creationId xmlns:a16="http://schemas.microsoft.com/office/drawing/2014/main" id="{5DCF6ED3-370E-701F-03BE-F1FFFBC3AA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8705" y="5322851"/>
            <a:ext cx="858395" cy="1235633"/>
          </a:xfrm>
          <a:prstGeom prst="rect">
            <a:avLst/>
          </a:prstGeom>
        </p:spPr>
      </p:pic>
      <p:pic>
        <p:nvPicPr>
          <p:cNvPr id="30" name="Image 29">
            <a:extLst>
              <a:ext uri="{FF2B5EF4-FFF2-40B4-BE49-F238E27FC236}">
                <a16:creationId xmlns:a16="http://schemas.microsoft.com/office/drawing/2014/main" id="{03B1DF69-684D-1CB8-9E20-1352BC7B5A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5265" y="5252670"/>
            <a:ext cx="880918" cy="1268053"/>
          </a:xfrm>
          <a:prstGeom prst="rect">
            <a:avLst/>
          </a:prstGeom>
        </p:spPr>
      </p:pic>
      <p:pic>
        <p:nvPicPr>
          <p:cNvPr id="32" name="Image 31">
            <a:extLst>
              <a:ext uri="{FF2B5EF4-FFF2-40B4-BE49-F238E27FC236}">
                <a16:creationId xmlns:a16="http://schemas.microsoft.com/office/drawing/2014/main" id="{F678CC72-E5EA-910D-1B3F-298E5322011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89970" y="5358972"/>
            <a:ext cx="1398998" cy="1100398"/>
          </a:xfrm>
          <a:prstGeom prst="rect">
            <a:avLst/>
          </a:prstGeom>
        </p:spPr>
      </p:pic>
      <p:sp>
        <p:nvSpPr>
          <p:cNvPr id="34" name="ZoneTexte 33">
            <a:extLst>
              <a:ext uri="{FF2B5EF4-FFF2-40B4-BE49-F238E27FC236}">
                <a16:creationId xmlns:a16="http://schemas.microsoft.com/office/drawing/2014/main" id="{11D8D0BD-C29E-A2A8-A002-09FFEAEC8604}"/>
              </a:ext>
            </a:extLst>
          </p:cNvPr>
          <p:cNvSpPr txBox="1"/>
          <p:nvPr/>
        </p:nvSpPr>
        <p:spPr>
          <a:xfrm>
            <a:off x="8617577" y="5769058"/>
            <a:ext cx="66260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1400" b="1" dirty="0">
                <a:latin typeface="Arial Black" panose="020B0A04020102020204" pitchFamily="34" charset="0"/>
              </a:rPr>
              <a:t>soit</a:t>
            </a:r>
          </a:p>
        </p:txBody>
      </p:sp>
      <p:pic>
        <p:nvPicPr>
          <p:cNvPr id="36" name="Image 35">
            <a:extLst>
              <a:ext uri="{FF2B5EF4-FFF2-40B4-BE49-F238E27FC236}">
                <a16:creationId xmlns:a16="http://schemas.microsoft.com/office/drawing/2014/main" id="{F2F411A6-D610-AFAC-CD16-28139DD4198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6826" y="5386521"/>
            <a:ext cx="1363974" cy="1072849"/>
          </a:xfrm>
          <a:prstGeom prst="rect">
            <a:avLst/>
          </a:prstGeom>
        </p:spPr>
      </p:pic>
      <p:sp>
        <p:nvSpPr>
          <p:cNvPr id="38" name="ZoneTexte 37">
            <a:extLst>
              <a:ext uri="{FF2B5EF4-FFF2-40B4-BE49-F238E27FC236}">
                <a16:creationId xmlns:a16="http://schemas.microsoft.com/office/drawing/2014/main" id="{DB5E9AD2-F6DD-A083-91D6-F5C64218DEC4}"/>
              </a:ext>
            </a:extLst>
          </p:cNvPr>
          <p:cNvSpPr txBox="1"/>
          <p:nvPr/>
        </p:nvSpPr>
        <p:spPr>
          <a:xfrm>
            <a:off x="5274188" y="5886697"/>
            <a:ext cx="92774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600" b="1" dirty="0"/>
              <a:t>Soit 2 X</a:t>
            </a:r>
          </a:p>
        </p:txBody>
      </p:sp>
      <p:sp>
        <p:nvSpPr>
          <p:cNvPr id="40" name="ZoneTexte 39">
            <a:extLst>
              <a:ext uri="{FF2B5EF4-FFF2-40B4-BE49-F238E27FC236}">
                <a16:creationId xmlns:a16="http://schemas.microsoft.com/office/drawing/2014/main" id="{BE135DCC-7FDD-BC6D-FDCF-19FC42650B52}"/>
              </a:ext>
            </a:extLst>
          </p:cNvPr>
          <p:cNvSpPr txBox="1"/>
          <p:nvPr/>
        </p:nvSpPr>
        <p:spPr>
          <a:xfrm>
            <a:off x="7572165" y="2151626"/>
            <a:ext cx="58309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1800" b="1" dirty="0"/>
              <a:t>2 X</a:t>
            </a:r>
          </a:p>
        </p:txBody>
      </p:sp>
      <p:pic>
        <p:nvPicPr>
          <p:cNvPr id="42" name="Image 41">
            <a:extLst>
              <a:ext uri="{FF2B5EF4-FFF2-40B4-BE49-F238E27FC236}">
                <a16:creationId xmlns:a16="http://schemas.microsoft.com/office/drawing/2014/main" id="{EFC5ECD8-15E6-7830-77BB-7F887EAA7CE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0084" y="5393804"/>
            <a:ext cx="1482025" cy="1165703"/>
          </a:xfrm>
          <a:prstGeom prst="rect">
            <a:avLst/>
          </a:prstGeom>
        </p:spPr>
      </p:pic>
      <p:sp>
        <p:nvSpPr>
          <p:cNvPr id="44" name="ZoneTexte 43">
            <a:extLst>
              <a:ext uri="{FF2B5EF4-FFF2-40B4-BE49-F238E27FC236}">
                <a16:creationId xmlns:a16="http://schemas.microsoft.com/office/drawing/2014/main" id="{AA7C3713-AE96-3F9D-BF06-9D8C01C25CA9}"/>
              </a:ext>
            </a:extLst>
          </p:cNvPr>
          <p:cNvSpPr txBox="1"/>
          <p:nvPr/>
        </p:nvSpPr>
        <p:spPr>
          <a:xfrm>
            <a:off x="4773184" y="5809135"/>
            <a:ext cx="39756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1800" b="1" dirty="0"/>
              <a:t>ET</a:t>
            </a:r>
            <a:endParaRPr lang="fr-FR" dirty="0"/>
          </a:p>
        </p:txBody>
      </p:sp>
      <p:pic>
        <p:nvPicPr>
          <p:cNvPr id="46" name="Image 45">
            <a:extLst>
              <a:ext uri="{FF2B5EF4-FFF2-40B4-BE49-F238E27FC236}">
                <a16:creationId xmlns:a16="http://schemas.microsoft.com/office/drawing/2014/main" id="{B6FC5F1A-2CA5-5411-846D-2BFE4659554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93466" y="3684555"/>
            <a:ext cx="1398913" cy="1100330"/>
          </a:xfrm>
          <a:prstGeom prst="rect">
            <a:avLst/>
          </a:prstGeom>
        </p:spPr>
      </p:pic>
      <p:sp>
        <p:nvSpPr>
          <p:cNvPr id="47" name="ZoneTexte 46">
            <a:extLst>
              <a:ext uri="{FF2B5EF4-FFF2-40B4-BE49-F238E27FC236}">
                <a16:creationId xmlns:a16="http://schemas.microsoft.com/office/drawing/2014/main" id="{2E0609B9-B7C4-6DB7-19BE-BEBD3085CB60}"/>
              </a:ext>
            </a:extLst>
          </p:cNvPr>
          <p:cNvSpPr txBox="1"/>
          <p:nvPr/>
        </p:nvSpPr>
        <p:spPr>
          <a:xfrm>
            <a:off x="6351875" y="3963753"/>
            <a:ext cx="6370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/>
              <a:t>ET</a:t>
            </a:r>
          </a:p>
        </p:txBody>
      </p:sp>
      <p:pic>
        <p:nvPicPr>
          <p:cNvPr id="49" name="Image 48">
            <a:extLst>
              <a:ext uri="{FF2B5EF4-FFF2-40B4-BE49-F238E27FC236}">
                <a16:creationId xmlns:a16="http://schemas.microsoft.com/office/drawing/2014/main" id="{B1DF4DD4-8AD3-F1D4-C195-DCF27B2D9B3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9650" y="3576272"/>
            <a:ext cx="1464635" cy="1152025"/>
          </a:xfrm>
          <a:prstGeom prst="rect">
            <a:avLst/>
          </a:prstGeom>
        </p:spPr>
      </p:pic>
      <p:sp>
        <p:nvSpPr>
          <p:cNvPr id="51" name="ZoneTexte 50">
            <a:extLst>
              <a:ext uri="{FF2B5EF4-FFF2-40B4-BE49-F238E27FC236}">
                <a16:creationId xmlns:a16="http://schemas.microsoft.com/office/drawing/2014/main" id="{4C52BB7F-46F9-4A22-C163-5BF03D4D51D1}"/>
              </a:ext>
            </a:extLst>
          </p:cNvPr>
          <p:cNvSpPr txBox="1"/>
          <p:nvPr/>
        </p:nvSpPr>
        <p:spPr>
          <a:xfrm>
            <a:off x="5332291" y="4861186"/>
            <a:ext cx="71499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2400" b="1" dirty="0">
                <a:solidFill>
                  <a:srgbClr val="FC790C"/>
                </a:solidFill>
                <a:latin typeface="Arial Black" panose="020B0A04020102020204" pitchFamily="34" charset="0"/>
              </a:rPr>
              <a:t>ou</a:t>
            </a:r>
          </a:p>
        </p:txBody>
      </p:sp>
      <p:pic>
        <p:nvPicPr>
          <p:cNvPr id="53" name="Image 52">
            <a:extLst>
              <a:ext uri="{FF2B5EF4-FFF2-40B4-BE49-F238E27FC236}">
                <a16:creationId xmlns:a16="http://schemas.microsoft.com/office/drawing/2014/main" id="{844FE3CF-5B05-E4E2-97F5-91DE8C372B5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9136" y="1444968"/>
            <a:ext cx="1992806" cy="1365618"/>
          </a:xfrm>
          <a:prstGeom prst="rect">
            <a:avLst/>
          </a:prstGeom>
        </p:spPr>
      </p:pic>
      <p:pic>
        <p:nvPicPr>
          <p:cNvPr id="57" name="Image 56">
            <a:extLst>
              <a:ext uri="{FF2B5EF4-FFF2-40B4-BE49-F238E27FC236}">
                <a16:creationId xmlns:a16="http://schemas.microsoft.com/office/drawing/2014/main" id="{478389AB-D9A6-26F1-F64A-80E707F43B1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3235" y="1436051"/>
            <a:ext cx="2217534" cy="13745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44200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4DF4FD5-32C4-1567-6BBC-BF8E5AD8B7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09530" y="344502"/>
            <a:ext cx="9848089" cy="952899"/>
          </a:xfrm>
        </p:spPr>
        <p:txBody>
          <a:bodyPr>
            <a:noAutofit/>
          </a:bodyPr>
          <a:lstStyle/>
          <a:p>
            <a:pPr algn="ctr"/>
            <a:r>
              <a:rPr lang="fr-FR" sz="2400" b="1" dirty="0"/>
              <a:t>CHAMPIONNATS </a:t>
            </a:r>
            <a:br>
              <a:rPr lang="fr-FR" sz="2400" b="1" dirty="0"/>
            </a:br>
            <a:r>
              <a:rPr lang="fr-FR" sz="2400" b="1" dirty="0">
                <a:solidFill>
                  <a:srgbClr val="7030A0"/>
                </a:solidFill>
              </a:rPr>
              <a:t>PRENATIONAL FEMININ     </a:t>
            </a:r>
            <a:r>
              <a:rPr lang="fr-FR" sz="2400" b="1" dirty="0"/>
              <a:t>ET    </a:t>
            </a:r>
            <a:r>
              <a:rPr lang="fr-FR" sz="2400" b="1" dirty="0">
                <a:solidFill>
                  <a:srgbClr val="00B050"/>
                </a:solidFill>
              </a:rPr>
              <a:t>EXCELLENCE REGIONAL MASCULIN </a:t>
            </a:r>
            <a:endParaRPr lang="fr-FR" sz="2400" dirty="0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D0A0248A-C9E3-3680-5723-8B036BE16656}"/>
              </a:ext>
            </a:extLst>
          </p:cNvPr>
          <p:cNvSpPr txBox="1"/>
          <p:nvPr/>
        </p:nvSpPr>
        <p:spPr>
          <a:xfrm>
            <a:off x="755374" y="1550504"/>
            <a:ext cx="185530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b="1" dirty="0"/>
              <a:t>ARBITRAGE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AA88A17D-E8EC-656B-4169-D4EE18FE43F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3942" y="1575279"/>
            <a:ext cx="1195447" cy="1800018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130C8C56-BBED-71AD-1398-8CD2EBA42626}"/>
              </a:ext>
            </a:extLst>
          </p:cNvPr>
          <p:cNvSpPr txBox="1"/>
          <p:nvPr/>
        </p:nvSpPr>
        <p:spPr>
          <a:xfrm>
            <a:off x="6096000" y="2226365"/>
            <a:ext cx="35780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800" b="1" dirty="0">
                <a:latin typeface="Arial Black" panose="020B0A04020102020204" pitchFamily="34" charset="0"/>
              </a:rPr>
              <a:t>+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21E7DE32-BF5A-6641-5D70-EE52F94136B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8510" y="1550505"/>
            <a:ext cx="1314081" cy="1800017"/>
          </a:xfrm>
          <a:prstGeom prst="rect">
            <a:avLst/>
          </a:prstGeo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05345CB5-B1CC-9A0C-22DA-4E8307A53C27}"/>
              </a:ext>
            </a:extLst>
          </p:cNvPr>
          <p:cNvSpPr txBox="1"/>
          <p:nvPr/>
        </p:nvSpPr>
        <p:spPr>
          <a:xfrm>
            <a:off x="424070" y="4256886"/>
            <a:ext cx="218660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2400" b="1" dirty="0"/>
              <a:t>ECOLE D’ARBITRAGE</a:t>
            </a: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24900655-A41F-DAB5-662A-9805DA2298B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6862" y="4407249"/>
            <a:ext cx="609600" cy="1914525"/>
          </a:xfrm>
          <a:prstGeom prst="rect">
            <a:avLst/>
          </a:prstGeom>
        </p:spPr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1DEC12AC-F6CC-7B7D-78B7-08FBD85C126C}"/>
              </a:ext>
            </a:extLst>
          </p:cNvPr>
          <p:cNvSpPr txBox="1"/>
          <p:nvPr/>
        </p:nvSpPr>
        <p:spPr>
          <a:xfrm>
            <a:off x="4962591" y="5179845"/>
            <a:ext cx="37106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800" b="1" dirty="0">
                <a:latin typeface="Arial Black" panose="020B0A04020102020204" pitchFamily="34" charset="0"/>
              </a:rPr>
              <a:t>+</a:t>
            </a:r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483085CF-404D-24D3-5AA2-12AF95808B1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8319" y="4574658"/>
            <a:ext cx="651282" cy="1723982"/>
          </a:xfrm>
          <a:prstGeom prst="rect">
            <a:avLst/>
          </a:prstGeom>
        </p:spPr>
      </p:pic>
      <p:sp>
        <p:nvSpPr>
          <p:cNvPr id="20" name="ZoneTexte 19">
            <a:extLst>
              <a:ext uri="{FF2B5EF4-FFF2-40B4-BE49-F238E27FC236}">
                <a16:creationId xmlns:a16="http://schemas.microsoft.com/office/drawing/2014/main" id="{0444A34A-C515-7546-4E5D-0C3EE39C5BB3}"/>
              </a:ext>
            </a:extLst>
          </p:cNvPr>
          <p:cNvSpPr txBox="1"/>
          <p:nvPr/>
        </p:nvSpPr>
        <p:spPr>
          <a:xfrm>
            <a:off x="7957201" y="5130524"/>
            <a:ext cx="34893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800" b="1" dirty="0">
                <a:latin typeface="Arial Black" panose="020B0A04020102020204" pitchFamily="34" charset="0"/>
              </a:rPr>
              <a:t>+</a:t>
            </a:r>
          </a:p>
        </p:txBody>
      </p:sp>
      <p:pic>
        <p:nvPicPr>
          <p:cNvPr id="22" name="Image 21">
            <a:extLst>
              <a:ext uri="{FF2B5EF4-FFF2-40B4-BE49-F238E27FC236}">
                <a16:creationId xmlns:a16="http://schemas.microsoft.com/office/drawing/2014/main" id="{48BBCA7C-7B3A-F668-8314-831167D687F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41165" y="4256886"/>
            <a:ext cx="1047750" cy="1704975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CF010323-4342-DBA5-8A0A-C2C5814E8916}"/>
              </a:ext>
            </a:extLst>
          </p:cNvPr>
          <p:cNvSpPr txBox="1"/>
          <p:nvPr/>
        </p:nvSpPr>
        <p:spPr>
          <a:xfrm>
            <a:off x="8496543" y="5889687"/>
            <a:ext cx="1736994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1400" b="1" dirty="0"/>
              <a:t>2, 3 ou 4 selon le nombre d’équipes jeunes</a:t>
            </a:r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id="{83F5DD4C-7F62-55A8-C99D-EBDE2DD2EAEE}"/>
              </a:ext>
            </a:extLst>
          </p:cNvPr>
          <p:cNvSpPr txBox="1"/>
          <p:nvPr/>
        </p:nvSpPr>
        <p:spPr>
          <a:xfrm>
            <a:off x="10026382" y="4407249"/>
            <a:ext cx="1505168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1600" b="1" dirty="0"/>
              <a:t>Nous devons faire 5 arbitrages chacun enregistrés pendant la saison</a:t>
            </a:r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9B47B137-6BD7-5789-DFC0-D30A9FA22C8C}"/>
              </a:ext>
            </a:extLst>
          </p:cNvPr>
          <p:cNvSpPr txBox="1"/>
          <p:nvPr/>
        </p:nvSpPr>
        <p:spPr>
          <a:xfrm>
            <a:off x="2780207" y="3519922"/>
            <a:ext cx="826935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b="1" dirty="0"/>
              <a:t>Nous devons faire 11 arbitrages enregistrés sur FDME pendant la saison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C5D416FE-C175-F8A9-CC34-69A54493EEFE}"/>
              </a:ext>
            </a:extLst>
          </p:cNvPr>
          <p:cNvSpPr txBox="1"/>
          <p:nvPr/>
        </p:nvSpPr>
        <p:spPr>
          <a:xfrm>
            <a:off x="6197068" y="4615056"/>
            <a:ext cx="136161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b="1" i="1" dirty="0"/>
              <a:t>Je dois faire 5 suivis JAJ au minimum enregistrés sur FDME</a:t>
            </a:r>
          </a:p>
        </p:txBody>
      </p:sp>
    </p:spTree>
    <p:extLst>
      <p:ext uri="{BB962C8B-B14F-4D97-AF65-F5344CB8AC3E}">
        <p14:creationId xmlns:p14="http://schemas.microsoft.com/office/powerpoint/2010/main" val="34019486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AD86CE6-1E2B-8F3B-59A2-46C946E8EF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37253" y="279553"/>
            <a:ext cx="10391429" cy="1058917"/>
          </a:xfrm>
        </p:spPr>
        <p:txBody>
          <a:bodyPr>
            <a:normAutofit/>
          </a:bodyPr>
          <a:lstStyle/>
          <a:p>
            <a:pPr algn="ctr"/>
            <a:r>
              <a:rPr lang="fr-FR" sz="2400" b="1" dirty="0"/>
              <a:t>CHAMPIONNATS </a:t>
            </a:r>
            <a:br>
              <a:rPr lang="fr-FR" sz="2400" b="1" dirty="0"/>
            </a:br>
            <a:r>
              <a:rPr lang="fr-FR" sz="2400" b="1" dirty="0">
                <a:solidFill>
                  <a:srgbClr val="7030A0"/>
                </a:solidFill>
              </a:rPr>
              <a:t>EXCELLENCE REGIONAL FEMININ </a:t>
            </a:r>
            <a:r>
              <a:rPr lang="fr-FR" sz="2400" b="1" dirty="0"/>
              <a:t>ET </a:t>
            </a:r>
            <a:r>
              <a:rPr lang="fr-FR" sz="2400" b="1" dirty="0">
                <a:solidFill>
                  <a:srgbClr val="00B050"/>
                </a:solidFill>
              </a:rPr>
              <a:t>HONNEUR</a:t>
            </a:r>
            <a:r>
              <a:rPr lang="fr-FR" sz="2400" b="1" dirty="0"/>
              <a:t> </a:t>
            </a:r>
            <a:r>
              <a:rPr lang="fr-FR" sz="2400" b="1" dirty="0">
                <a:solidFill>
                  <a:srgbClr val="00B050"/>
                </a:solidFill>
              </a:rPr>
              <a:t>REGIONAL MASCULIN </a:t>
            </a:r>
            <a:endParaRPr lang="fr-FR" sz="2400" dirty="0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84B7AE96-17A4-2D52-69E6-6ADFCEB82591}"/>
              </a:ext>
            </a:extLst>
          </p:cNvPr>
          <p:cNvSpPr txBox="1"/>
          <p:nvPr/>
        </p:nvSpPr>
        <p:spPr>
          <a:xfrm>
            <a:off x="515972" y="1459980"/>
            <a:ext cx="153725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b="1" dirty="0"/>
              <a:t>SPORTIVE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114A9BBC-6815-E40E-022D-1EE588AF4B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5698" y="1459980"/>
            <a:ext cx="2476500" cy="1690688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10A98A1E-C093-2610-DBAE-D4B8E7DC7A92}"/>
              </a:ext>
            </a:extLst>
          </p:cNvPr>
          <p:cNvSpPr txBox="1"/>
          <p:nvPr/>
        </p:nvSpPr>
        <p:spPr>
          <a:xfrm>
            <a:off x="6454671" y="2146852"/>
            <a:ext cx="55659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b="1" dirty="0"/>
              <a:t>ou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A3418198-F181-91F3-AAAE-985B9098389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2521" y="1459981"/>
            <a:ext cx="2619375" cy="1690688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A92EE42A-4C38-EF0F-3513-62E31DDC2C89}"/>
              </a:ext>
            </a:extLst>
          </p:cNvPr>
          <p:cNvSpPr txBox="1"/>
          <p:nvPr/>
        </p:nvSpPr>
        <p:spPr>
          <a:xfrm>
            <a:off x="537623" y="3816802"/>
            <a:ext cx="21336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b="1" dirty="0"/>
              <a:t>TECHNIQUE</a:t>
            </a: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028B1FA0-90E2-B955-A94D-55A03685D5B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4368" y="3880905"/>
            <a:ext cx="883551" cy="1271844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4234C456-FF76-24D0-1809-C6C72731A63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7524" y="4927987"/>
            <a:ext cx="863828" cy="1243453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8BD6A767-BBA6-CAD7-9235-7C54EE1F0FE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8345" y="4885998"/>
            <a:ext cx="883551" cy="1271844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CBA489A7-121E-901C-71F6-3857A712FC3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2450" y="4848450"/>
            <a:ext cx="1664705" cy="1309392"/>
          </a:xfrm>
          <a:prstGeom prst="rect">
            <a:avLst/>
          </a:prstGeom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BF6471BD-5182-BE95-38FC-DBBFE6EBC00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8821" y="4927987"/>
            <a:ext cx="1563584" cy="1229855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43932D30-76AD-FEBE-E0F9-783604C2E9A8}"/>
              </a:ext>
            </a:extLst>
          </p:cNvPr>
          <p:cNvSpPr txBox="1"/>
          <p:nvPr/>
        </p:nvSpPr>
        <p:spPr>
          <a:xfrm>
            <a:off x="8542404" y="5313900"/>
            <a:ext cx="60159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b="1" dirty="0"/>
              <a:t>soit</a:t>
            </a:r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id="{460D4D5F-A958-D26E-1CC6-BFDABBCCC900}"/>
              </a:ext>
            </a:extLst>
          </p:cNvPr>
          <p:cNvSpPr txBox="1"/>
          <p:nvPr/>
        </p:nvSpPr>
        <p:spPr>
          <a:xfrm>
            <a:off x="5088835" y="5337254"/>
            <a:ext cx="121987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1800" b="1" dirty="0"/>
              <a:t>Soit 2 X</a:t>
            </a:r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4B6775C9-9E65-346B-2755-94FD885B0F4B}"/>
              </a:ext>
            </a:extLst>
          </p:cNvPr>
          <p:cNvSpPr txBox="1"/>
          <p:nvPr/>
        </p:nvSpPr>
        <p:spPr>
          <a:xfrm>
            <a:off x="6316451" y="4147495"/>
            <a:ext cx="47707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1800" b="1" dirty="0"/>
              <a:t>ET</a:t>
            </a:r>
            <a:endParaRPr lang="fr-FR" dirty="0"/>
          </a:p>
        </p:txBody>
      </p:sp>
      <p:pic>
        <p:nvPicPr>
          <p:cNvPr id="34" name="Image 33">
            <a:extLst>
              <a:ext uri="{FF2B5EF4-FFF2-40B4-BE49-F238E27FC236}">
                <a16:creationId xmlns:a16="http://schemas.microsoft.com/office/drawing/2014/main" id="{FB1C018F-3874-F43F-AE8B-DCF5389156F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5500" y="3816802"/>
            <a:ext cx="1580872" cy="1243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6544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4DF4FD5-32C4-1567-6BBC-BF8E5AD8B7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17374" y="259913"/>
            <a:ext cx="10325168" cy="952899"/>
          </a:xfrm>
        </p:spPr>
        <p:txBody>
          <a:bodyPr>
            <a:noAutofit/>
          </a:bodyPr>
          <a:lstStyle/>
          <a:p>
            <a:pPr algn="ctr"/>
            <a:r>
              <a:rPr lang="fr-FR" sz="2400" b="1" dirty="0"/>
              <a:t>CHAMPIONNATS </a:t>
            </a:r>
            <a:br>
              <a:rPr lang="fr-FR" sz="2400" b="1" dirty="0"/>
            </a:br>
            <a:r>
              <a:rPr lang="fr-FR" sz="2400" b="1" dirty="0">
                <a:solidFill>
                  <a:srgbClr val="7030A0"/>
                </a:solidFill>
              </a:rPr>
              <a:t>EXCELLENCE REGIONAL FEMININ </a:t>
            </a:r>
            <a:r>
              <a:rPr lang="fr-FR" sz="2400" b="1" dirty="0"/>
              <a:t>ET </a:t>
            </a:r>
            <a:r>
              <a:rPr lang="fr-FR" sz="2400" b="1" dirty="0">
                <a:solidFill>
                  <a:srgbClr val="00B050"/>
                </a:solidFill>
              </a:rPr>
              <a:t>HONNEUR</a:t>
            </a:r>
            <a:r>
              <a:rPr lang="fr-FR" sz="2400" b="1" dirty="0"/>
              <a:t> </a:t>
            </a:r>
            <a:r>
              <a:rPr lang="fr-FR" sz="2400" b="1" dirty="0">
                <a:solidFill>
                  <a:srgbClr val="00B050"/>
                </a:solidFill>
              </a:rPr>
              <a:t>REGIONAL MASCULIN</a:t>
            </a:r>
            <a:endParaRPr lang="fr-FR" sz="2400" dirty="0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D0A0248A-C9E3-3680-5723-8B036BE16656}"/>
              </a:ext>
            </a:extLst>
          </p:cNvPr>
          <p:cNvSpPr txBox="1"/>
          <p:nvPr/>
        </p:nvSpPr>
        <p:spPr>
          <a:xfrm>
            <a:off x="755374" y="1550504"/>
            <a:ext cx="185530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b="1" dirty="0"/>
              <a:t>ARBITRAGE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AA88A17D-E8EC-656B-4169-D4EE18FE43F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4854" y="1411359"/>
            <a:ext cx="1195447" cy="1800018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130C8C56-BBED-71AD-1398-8CD2EBA42626}"/>
              </a:ext>
            </a:extLst>
          </p:cNvPr>
          <p:cNvSpPr txBox="1"/>
          <p:nvPr/>
        </p:nvSpPr>
        <p:spPr>
          <a:xfrm>
            <a:off x="5510720" y="2235097"/>
            <a:ext cx="81888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b="1" dirty="0">
                <a:solidFill>
                  <a:srgbClr val="FC790C"/>
                </a:solidFill>
                <a:latin typeface="Arial Black" panose="020B0A04020102020204" pitchFamily="34" charset="0"/>
              </a:rPr>
              <a:t>ou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21E7DE32-BF5A-6641-5D70-EE52F94136B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6092" y="1373045"/>
            <a:ext cx="1314081" cy="1800017"/>
          </a:xfrm>
          <a:prstGeom prst="rect">
            <a:avLst/>
          </a:prstGeo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05345CB5-B1CC-9A0C-22DA-4E8307A53C27}"/>
              </a:ext>
            </a:extLst>
          </p:cNvPr>
          <p:cNvSpPr txBox="1"/>
          <p:nvPr/>
        </p:nvSpPr>
        <p:spPr>
          <a:xfrm>
            <a:off x="424070" y="4256886"/>
            <a:ext cx="218660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2400" b="1" dirty="0"/>
              <a:t>ECOLE D’ARBITRAGE</a:t>
            </a: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24900655-A41F-DAB5-662A-9805DA2298B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2167" y="4384115"/>
            <a:ext cx="609600" cy="1914525"/>
          </a:xfrm>
          <a:prstGeom prst="rect">
            <a:avLst/>
          </a:prstGeom>
        </p:spPr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1DEC12AC-F6CC-7B7D-78B7-08FBD85C126C}"/>
              </a:ext>
            </a:extLst>
          </p:cNvPr>
          <p:cNvSpPr txBox="1"/>
          <p:nvPr/>
        </p:nvSpPr>
        <p:spPr>
          <a:xfrm>
            <a:off x="4535303" y="5156711"/>
            <a:ext cx="57478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800" b="1" dirty="0">
                <a:solidFill>
                  <a:srgbClr val="FC790C"/>
                </a:solidFill>
                <a:latin typeface="Arial Black" panose="020B0A04020102020204" pitchFamily="34" charset="0"/>
              </a:rPr>
              <a:t>OU</a:t>
            </a:r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483085CF-404D-24D3-5AA2-12AF95808B1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9546" y="4516649"/>
            <a:ext cx="651282" cy="1723982"/>
          </a:xfrm>
          <a:prstGeom prst="rect">
            <a:avLst/>
          </a:prstGeom>
        </p:spPr>
      </p:pic>
      <p:sp>
        <p:nvSpPr>
          <p:cNvPr id="20" name="ZoneTexte 19">
            <a:extLst>
              <a:ext uri="{FF2B5EF4-FFF2-40B4-BE49-F238E27FC236}">
                <a16:creationId xmlns:a16="http://schemas.microsoft.com/office/drawing/2014/main" id="{0444A34A-C515-7546-4E5D-0C3EE39C5BB3}"/>
              </a:ext>
            </a:extLst>
          </p:cNvPr>
          <p:cNvSpPr txBox="1"/>
          <p:nvPr/>
        </p:nvSpPr>
        <p:spPr>
          <a:xfrm>
            <a:off x="8027050" y="5107390"/>
            <a:ext cx="34455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800" b="1" dirty="0">
                <a:latin typeface="Arial Black" panose="020B0A04020102020204" pitchFamily="34" charset="0"/>
              </a:rPr>
              <a:t>+</a:t>
            </a:r>
          </a:p>
        </p:txBody>
      </p:sp>
      <p:pic>
        <p:nvPicPr>
          <p:cNvPr id="22" name="Image 21">
            <a:extLst>
              <a:ext uri="{FF2B5EF4-FFF2-40B4-BE49-F238E27FC236}">
                <a16:creationId xmlns:a16="http://schemas.microsoft.com/office/drawing/2014/main" id="{48BBCA7C-7B3A-F668-8314-831167D687F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38628" y="4361798"/>
            <a:ext cx="1047750" cy="1704975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CF010323-4342-DBA5-8A0A-C2C5814E8916}"/>
              </a:ext>
            </a:extLst>
          </p:cNvPr>
          <p:cNvSpPr txBox="1"/>
          <p:nvPr/>
        </p:nvSpPr>
        <p:spPr>
          <a:xfrm>
            <a:off x="8559265" y="5945226"/>
            <a:ext cx="1736994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1400" b="1" dirty="0"/>
              <a:t>1, 2, ou 3 selon le nombre d’équipes jeunes</a:t>
            </a:r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id="{83F5DD4C-7F62-55A8-C99D-EBDE2DD2EAEE}"/>
              </a:ext>
            </a:extLst>
          </p:cNvPr>
          <p:cNvSpPr txBox="1"/>
          <p:nvPr/>
        </p:nvSpPr>
        <p:spPr>
          <a:xfrm>
            <a:off x="10005554" y="4384115"/>
            <a:ext cx="1505168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1600" b="1" i="1" dirty="0"/>
              <a:t>Nous devons faire 5 arbitrages chacun enregistrés pendant la saison</a:t>
            </a:r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9B47B137-6BD7-5789-DFC0-D30A9FA22C8C}"/>
              </a:ext>
            </a:extLst>
          </p:cNvPr>
          <p:cNvSpPr txBox="1"/>
          <p:nvPr/>
        </p:nvSpPr>
        <p:spPr>
          <a:xfrm>
            <a:off x="2777379" y="3347405"/>
            <a:ext cx="814951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1600" b="1" dirty="0"/>
              <a:t>Nous devons faire 11 arbitrages enregistrés sur FDME pendant la saison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3CBA3992-F9CC-8B6F-95EE-3D0EDC5B0133}"/>
              </a:ext>
            </a:extLst>
          </p:cNvPr>
          <p:cNvSpPr txBox="1"/>
          <p:nvPr/>
        </p:nvSpPr>
        <p:spPr>
          <a:xfrm>
            <a:off x="8422169" y="2249586"/>
            <a:ext cx="59634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1800" b="1" dirty="0">
                <a:latin typeface="Arial Black" panose="020B0A04020102020204" pitchFamily="34" charset="0"/>
              </a:rPr>
              <a:t>+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EB5AE15-B65F-40B8-2619-A1CCB285801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9734" y="1472021"/>
            <a:ext cx="1457163" cy="1680269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00E15A63-E658-2550-466F-40754CB68E73}"/>
              </a:ext>
            </a:extLst>
          </p:cNvPr>
          <p:cNvSpPr txBox="1"/>
          <p:nvPr/>
        </p:nvSpPr>
        <p:spPr>
          <a:xfrm>
            <a:off x="6179053" y="4401858"/>
            <a:ext cx="129114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b="1" i="1" dirty="0"/>
              <a:t>Je dois faire 5 suivis de JAJ au minimum enregistrés sur FDME</a:t>
            </a:r>
          </a:p>
        </p:txBody>
      </p:sp>
    </p:spTree>
    <p:extLst>
      <p:ext uri="{BB962C8B-B14F-4D97-AF65-F5344CB8AC3E}">
        <p14:creationId xmlns:p14="http://schemas.microsoft.com/office/powerpoint/2010/main" val="812009559"/>
      </p:ext>
    </p:extLst>
  </p:cSld>
  <p:clrMapOvr>
    <a:masterClrMapping/>
  </p:clrMapOvr>
</p:sld>
</file>

<file path=ppt/theme/theme1.xml><?xml version="1.0" encoding="utf-8"?>
<a:theme xmlns:a="http://schemas.openxmlformats.org/drawingml/2006/main" name="Brin">
  <a:themeElements>
    <a:clrScheme name="Brin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Brin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ri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358</TotalTime>
  <Words>725</Words>
  <Application>Microsoft Office PowerPoint</Application>
  <PresentationFormat>Grand écran</PresentationFormat>
  <Paragraphs>91</Paragraphs>
  <Slides>12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12</vt:i4>
      </vt:variant>
    </vt:vector>
  </HeadingPairs>
  <TitlesOfParts>
    <vt:vector size="17" baseType="lpstr">
      <vt:lpstr>Arial</vt:lpstr>
      <vt:lpstr>Arial Black</vt:lpstr>
      <vt:lpstr>Century Gothic</vt:lpstr>
      <vt:lpstr>Wingdings 3</vt:lpstr>
      <vt:lpstr>Brin</vt:lpstr>
      <vt:lpstr>ATELIER CMCD   Samedi 3 septembre 2022</vt:lpstr>
      <vt:lpstr>Le dispositif s’applique aux équipes 1 masculine ou féminine d’un club dans le niveau sportif dans lequel elles évoluent (National, Régional, Départemental) et à leur équipe réserve qui évoluent en régional. </vt:lpstr>
      <vt:lpstr>Présentation PowerPoint</vt:lpstr>
      <vt:lpstr>EXIGENCES AU NIVEAU REGIONAL CHAMPIONNATS  NATIONAL 3 FEMININ          ET         PRENATIONAL MASCULIN</vt:lpstr>
      <vt:lpstr>CHAMPIONNATS  NATIONAL 3 FEMININ          ET         PRENATIONAL MASCULIN</vt:lpstr>
      <vt:lpstr>CHAMPIONNATS  PRENATIONAL FEMININ     ET    EXCELLENCE REGIONAL MASCULIN </vt:lpstr>
      <vt:lpstr>CHAMPIONNATS  PRENATIONAL FEMININ     ET    EXCELLENCE REGIONAL MASCULIN </vt:lpstr>
      <vt:lpstr>CHAMPIONNATS  EXCELLENCE REGIONAL FEMININ ET HONNEUR REGIONAL MASCULIN </vt:lpstr>
      <vt:lpstr>CHAMPIONNATS  EXCELLENCE REGIONAL FEMININ ET HONNEUR REGIONAL MASCULIN</vt:lpstr>
      <vt:lpstr>EQUIPE RESERVE  CHAMPIONNAT REGIONAL FEMININ OU MASCULIN</vt:lpstr>
      <vt:lpstr>Les Formations: Le guide des formations sera mis en ligne vers la mi-septembre. N’hésitez pas à le consulter et à vous inscrire au plus tôt dans le domaine qui vous intéresse. </vt:lpstr>
      <vt:lpstr>CMCD Nationale: Pour les clubs de niveau National, la CMCD Nationale vous enverra la circulaire de fonctionnement fin octobre, début novembre.  Règlements généraux FFHB, Article 27 de la page 32 à 41.   CMCD Départementale: Pour les clubs de niveau Départemental, la CMCD Comité vous fera parvenir les textes dans la même période.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  M  C  D  2022-2023</dc:title>
  <dc:creator>Francine BERGES</dc:creator>
  <cp:lastModifiedBy>MICH AUDOMICH</cp:lastModifiedBy>
  <cp:revision>10</cp:revision>
  <dcterms:created xsi:type="dcterms:W3CDTF">2022-08-31T09:00:57Z</dcterms:created>
  <dcterms:modified xsi:type="dcterms:W3CDTF">2022-09-14T14:10:01Z</dcterms:modified>
</cp:coreProperties>
</file>