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40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55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91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438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8107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168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52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41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10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13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92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47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59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11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88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992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8D96-67ED-4746-BBD7-A3ECDF863367}" type="datetimeFigureOut">
              <a:rPr lang="fr-FR" smtClean="0"/>
              <a:t>14/09/2022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FFA6CDF-41FE-42E0-B785-A9E30E013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88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xtraction.gesthand.net/index.php?section=accuei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6000000.cmcd@ffhandball.net" TargetMode="External"/><Relationship Id="rId2" Type="http://schemas.openxmlformats.org/officeDocument/2006/relationships/hyperlink" Target="https://www.ffhandball.fr/fr/ffhandball/documentation/formulair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6000000.cta@ffhandball.ne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4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g"/><Relationship Id="rId5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8E60C-5936-515F-2FF3-10C618B82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9726" y="2365582"/>
            <a:ext cx="9140711" cy="2126835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ATELIER CMCD  </a:t>
            </a:r>
            <a:br>
              <a:rPr lang="fr-FR" dirty="0">
                <a:latin typeface="Arial Black" panose="020B0A04020102020204" pitchFamily="34" charset="0"/>
              </a:rPr>
            </a:br>
            <a:r>
              <a:rPr lang="fr-FR" sz="4900" dirty="0">
                <a:latin typeface="Arial Black" panose="020B0A04020102020204" pitchFamily="34" charset="0"/>
              </a:rPr>
              <a:t>Samedi 3 septembre 2022</a:t>
            </a:r>
            <a:endParaRPr lang="fr-FR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44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F4FD5-32C4-1567-6BBC-BF8E5AD8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374" y="259913"/>
            <a:ext cx="10325168" cy="952899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/>
              <a:t>EQUIPE RESERVE </a:t>
            </a:r>
            <a:br>
              <a:rPr lang="fr-FR" sz="2400" b="1" dirty="0"/>
            </a:br>
            <a:r>
              <a:rPr lang="fr-FR" sz="2400" b="1" dirty="0"/>
              <a:t>CHAMPIONNAT REGIONAL </a:t>
            </a:r>
            <a:r>
              <a:rPr lang="fr-FR" sz="2400" b="1" dirty="0">
                <a:solidFill>
                  <a:srgbClr val="7030A0"/>
                </a:solidFill>
              </a:rPr>
              <a:t>FEMININ </a:t>
            </a:r>
            <a:r>
              <a:rPr lang="fr-FR" sz="2400" b="1" dirty="0"/>
              <a:t>OU </a:t>
            </a:r>
            <a:r>
              <a:rPr lang="fr-FR" sz="2400" b="1" dirty="0">
                <a:solidFill>
                  <a:srgbClr val="00B050"/>
                </a:solidFill>
              </a:rPr>
              <a:t>MASCULIN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A0248A-C9E3-3680-5723-8B036BE16656}"/>
              </a:ext>
            </a:extLst>
          </p:cNvPr>
          <p:cNvSpPr txBox="1"/>
          <p:nvPr/>
        </p:nvSpPr>
        <p:spPr>
          <a:xfrm>
            <a:off x="728448" y="3152290"/>
            <a:ext cx="1855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ARBITRAGE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88A17D-E8EC-656B-4169-D4EE18FE4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4081" y="2676398"/>
            <a:ext cx="1195447" cy="180001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30C8C56-BBED-71AD-1398-8CD2EBA42626}"/>
              </a:ext>
            </a:extLst>
          </p:cNvPr>
          <p:cNvSpPr txBox="1"/>
          <p:nvPr/>
        </p:nvSpPr>
        <p:spPr>
          <a:xfrm>
            <a:off x="5861072" y="3244334"/>
            <a:ext cx="81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rgbClr val="FC790C"/>
                </a:solidFill>
                <a:latin typeface="Arial Black" panose="020B0A04020102020204" pitchFamily="34" charset="0"/>
              </a:rPr>
              <a:t>ou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9B47B137-6BD7-5789-DFC0-D30A9FA22C8C}"/>
              </a:ext>
            </a:extLst>
          </p:cNvPr>
          <p:cNvSpPr txBox="1"/>
          <p:nvPr/>
        </p:nvSpPr>
        <p:spPr>
          <a:xfrm>
            <a:off x="2849218" y="5091190"/>
            <a:ext cx="82246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Nous devons faire 11 arbitrages enregistrés sur FDME pendant la saison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EB5AE15-B65F-40B8-2619-A1CCB2858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434" y="2773820"/>
            <a:ext cx="1457163" cy="168026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48DECB1-C2DB-6528-6C8A-05274E945860}"/>
              </a:ext>
            </a:extLst>
          </p:cNvPr>
          <p:cNvSpPr txBox="1"/>
          <p:nvPr/>
        </p:nvSpPr>
        <p:spPr>
          <a:xfrm>
            <a:off x="7667444" y="3254273"/>
            <a:ext cx="622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2 X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0AE0274-168E-4B99-5D6B-E84E3C6E87E0}"/>
              </a:ext>
            </a:extLst>
          </p:cNvPr>
          <p:cNvSpPr txBox="1"/>
          <p:nvPr/>
        </p:nvSpPr>
        <p:spPr>
          <a:xfrm>
            <a:off x="1517374" y="5852758"/>
            <a:ext cx="955645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Retrouver les textes de la CMCD Territoriale 22-23 sur le site de la Ligue N-A :</a:t>
            </a:r>
          </a:p>
          <a:p>
            <a:pPr algn="ctr"/>
            <a:r>
              <a:rPr lang="fr-FR" sz="1600" u="sng" dirty="0">
                <a:solidFill>
                  <a:srgbClr val="FC790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http://nouvelleaquitaine-handball.org/wp-content/uploads/2022/09/CMCD-22-23.pdf </a:t>
            </a:r>
          </a:p>
        </p:txBody>
      </p:sp>
    </p:spTree>
    <p:extLst>
      <p:ext uri="{BB962C8B-B14F-4D97-AF65-F5344CB8AC3E}">
        <p14:creationId xmlns:p14="http://schemas.microsoft.com/office/powerpoint/2010/main" val="3459762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B88596-ED54-BE6A-89AF-1AF7BBF26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40309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Formations:</a:t>
            </a:r>
            <a:br>
              <a:rPr lang="fr-FR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guide des formations sera mis en ligne vers la mi-septembre. N’hésitez pas à le consulter et à vous inscrire au plus tôt dans le domaine qui vous intéresse.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3867EF0-79EA-6E1E-C0AB-92D2215E7D61}"/>
              </a:ext>
            </a:extLst>
          </p:cNvPr>
          <p:cNvSpPr txBox="1"/>
          <p:nvPr/>
        </p:nvSpPr>
        <p:spPr>
          <a:xfrm>
            <a:off x="2592924" y="2467155"/>
            <a:ext cx="89116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acteurs de la CMCD</a:t>
            </a:r>
          </a:p>
          <a:p>
            <a:pPr algn="just">
              <a:lnSpc>
                <a:spcPct val="150000"/>
              </a:lnSpc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JAJ et les JA T3            le secteur d’arbitrage dans votre comité.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les JA T1-T2           la CTA Ligue.</a:t>
            </a:r>
          </a:p>
          <a:p>
            <a:pPr algn="just"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techniciens             ITFE et CTF de votre comité 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Rapprochez-vous de votre secteur afin que les JAJ ayant atteint 15 ans soient enregistrés en JA T3.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A74E0443-59D7-058A-AEA4-F18DDE04743D}"/>
              </a:ext>
            </a:extLst>
          </p:cNvPr>
          <p:cNvSpPr/>
          <p:nvPr/>
        </p:nvSpPr>
        <p:spPr>
          <a:xfrm>
            <a:off x="5339747" y="3312543"/>
            <a:ext cx="517585" cy="232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921B0443-F433-E8A5-1A44-DC6A02A0C7D3}"/>
              </a:ext>
            </a:extLst>
          </p:cNvPr>
          <p:cNvSpPr/>
          <p:nvPr/>
        </p:nvSpPr>
        <p:spPr>
          <a:xfrm>
            <a:off x="4623757" y="3712609"/>
            <a:ext cx="517585" cy="232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6C33F48B-4350-6097-29E3-7511FABEF4FB}"/>
              </a:ext>
            </a:extLst>
          </p:cNvPr>
          <p:cNvSpPr/>
          <p:nvPr/>
        </p:nvSpPr>
        <p:spPr>
          <a:xfrm>
            <a:off x="4882549" y="4152556"/>
            <a:ext cx="517585" cy="232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55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42AE7A-85C3-A91C-1C29-414C39333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305074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CMCD Nationale: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clubs de niveau National, la CMCD Nationale vous enverra la circulaire de fonctionnement fin octobre, début novembre. 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Règlements généraux FFHB, Article 27 de la page 32 à 41.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CMCD Départementale:</a:t>
            </a:r>
            <a:b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les clubs de niveau Départemental, la CMCD Comité vous fera parvenir les textes dans la même période.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C68EE8D-02A1-0084-ECA9-F80657B9CDD1}"/>
              </a:ext>
            </a:extLst>
          </p:cNvPr>
          <p:cNvSpPr txBox="1"/>
          <p:nvPr/>
        </p:nvSpPr>
        <p:spPr>
          <a:xfrm>
            <a:off x="2592925" y="4028536"/>
            <a:ext cx="8911686" cy="1703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Dates à retenir :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fr-FR" sz="1800" b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quinzaine de janvier 2023 : Transmission du bilan intermédiaire CMCD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 mai 2023 : dernier jour des remontées pour la CMCD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plus tard le 20 juin 2023 : Transmission du bilan final CMCD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507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47F7F2-0B56-372A-B054-C9444BEB8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95867" cy="207595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dispositif s’applique aux équipes 1 masculine ou féminine d’un club dans le niveau sportif dans lequel elles évoluent (National, Régional, Départemental) et à leur équipe réserve qui évoluent en régional.</a:t>
            </a:r>
            <a:br>
              <a:rPr lang="fr-F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44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EB947A-F448-AF44-C6AA-942E1299F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540" y="2269122"/>
            <a:ext cx="8915400" cy="396476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éléments sur les fonctions des différents cadres sont enregistrés dans </a:t>
            </a:r>
            <a:r>
              <a:rPr lang="fr-FR" sz="18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Gesthand</a:t>
            </a: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 ce fait, l’outil </a:t>
            </a:r>
            <a:r>
              <a:rPr lang="fr-FR" sz="1800" b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Gesthand</a:t>
            </a: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Extraction permet d’avoir la remontée de ces données pour la CMCD.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1800" b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https://extraction.gesthand.net/index.php?section=accueil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Configuration: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Chaque instance (Fédération, Ligue et Comité) saisie dans </a:t>
            </a:r>
            <a:r>
              <a:rPr lang="fr-FR" sz="1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Gesthand Extraction </a:t>
            </a:r>
            <a:r>
              <a:rPr lang="fr-FR" sz="1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configuration pour chaque niveau de championnat en fonction des obligations de leur CMCD.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118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C7D910-AF06-37E4-0CC6-AA8FBDFE1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465" y="1434859"/>
            <a:ext cx="8915400" cy="42326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9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 Entraîneurs et Juges Arbitres et Juges Arbitres Jeunes (comptabilisés club quitté)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Mutation Animateurs Ecole Arbitrage et Juges Accompagnateur Ecole Arbitrage (comptabilisés club quitté 2 saisons)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Lors de mutation, la comptabilisation de la CMCD peut être accordé au club d’accueil par le club quitté : </a:t>
            </a:r>
            <a:r>
              <a:rPr lang="fr-FR" sz="1900" b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https://www.ffhandball.fr/fr/ffhandball/documentation/formulaires</a:t>
            </a: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9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document doit être impérativement transmis avant le 31 décembre 2022 à :</a:t>
            </a:r>
            <a:endParaRPr lang="fr-FR" sz="19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CMCD Ligue – </a:t>
            </a:r>
            <a:r>
              <a:rPr lang="fr-FR" sz="1900" b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6000000.cmcd@ffhandball.net</a:t>
            </a: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pour les arbitres et fonctions Ecole Arbitrage – (copie à CTA pour information : </a:t>
            </a:r>
            <a:r>
              <a:rPr lang="fr-FR" sz="1900" b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6000000.cta@ffhandball.net</a:t>
            </a: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endParaRPr lang="fr-FR" sz="19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fr-FR" sz="19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CMCD Ligue pour les techniciens.</a:t>
            </a:r>
            <a:endParaRPr lang="fr-FR" sz="19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2175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88D79-8DB3-12B5-BD17-28B5885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304" y="293297"/>
            <a:ext cx="10515600" cy="95957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000" b="1" dirty="0"/>
              <a:t>EXIGENCES AU NIVEAU REGIONAL</a:t>
            </a:r>
            <a:br>
              <a:rPr lang="fr-FR" sz="2200" b="1" dirty="0"/>
            </a:br>
            <a:r>
              <a:rPr lang="fr-FR" sz="2200" b="1" dirty="0"/>
              <a:t>CHAMPIONNATS </a:t>
            </a:r>
            <a:br>
              <a:rPr lang="fr-FR" sz="2200" b="1" dirty="0"/>
            </a:br>
            <a:r>
              <a:rPr lang="fr-FR" sz="2200" b="1" dirty="0">
                <a:solidFill>
                  <a:srgbClr val="7030A0"/>
                </a:solidFill>
              </a:rPr>
              <a:t>NATIONAL 3 FEMININ          </a:t>
            </a:r>
            <a:r>
              <a:rPr lang="fr-FR" sz="2200" b="1" dirty="0"/>
              <a:t>ET         </a:t>
            </a:r>
            <a:r>
              <a:rPr lang="fr-FR" sz="2200" b="1" dirty="0">
                <a:solidFill>
                  <a:srgbClr val="00B050"/>
                </a:solidFill>
              </a:rPr>
              <a:t>PRENATIONAL MASCULIN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0CC3C7-4C95-4D51-0B5D-77FCC9147C26}"/>
              </a:ext>
            </a:extLst>
          </p:cNvPr>
          <p:cNvSpPr txBox="1"/>
          <p:nvPr/>
        </p:nvSpPr>
        <p:spPr>
          <a:xfrm>
            <a:off x="1045359" y="1750354"/>
            <a:ext cx="1802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SPORTIVE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DFBFD1D-8402-7489-D91D-35CDC9A964CE}"/>
              </a:ext>
            </a:extLst>
          </p:cNvPr>
          <p:cNvSpPr txBox="1"/>
          <p:nvPr/>
        </p:nvSpPr>
        <p:spPr>
          <a:xfrm>
            <a:off x="930784" y="3261397"/>
            <a:ext cx="1987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TECHNIQUE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7900918-F4D5-5605-3F2E-AEFFD701C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118" y="3271806"/>
            <a:ext cx="883551" cy="127184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A21E44-7315-6D67-9B17-E9650DF9B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732" y="3184231"/>
            <a:ext cx="1513219" cy="119024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85D90B14-98DD-094E-B69F-711F90072E82}"/>
              </a:ext>
            </a:extLst>
          </p:cNvPr>
          <p:cNvSpPr txBox="1"/>
          <p:nvPr/>
        </p:nvSpPr>
        <p:spPr>
          <a:xfrm>
            <a:off x="6039322" y="3548517"/>
            <a:ext cx="993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ET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99C528D-3D4A-2210-D797-9C8DE0FEB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3" y="3293541"/>
            <a:ext cx="853729" cy="1228916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B6EB8840-8C97-1CE1-07DD-25C121B615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052" y="3429000"/>
            <a:ext cx="1417117" cy="1114650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77AE9E45-9B38-AED9-21FF-553F68B02109}"/>
              </a:ext>
            </a:extLst>
          </p:cNvPr>
          <p:cNvSpPr txBox="1"/>
          <p:nvPr/>
        </p:nvSpPr>
        <p:spPr>
          <a:xfrm>
            <a:off x="6022216" y="4536981"/>
            <a:ext cx="583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C790C"/>
                </a:solidFill>
              </a:rPr>
              <a:t>ou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8690D4A-F9B6-D1BB-AE8C-B9C6B8BC9CF6}"/>
              </a:ext>
            </a:extLst>
          </p:cNvPr>
          <p:cNvSpPr txBox="1"/>
          <p:nvPr/>
        </p:nvSpPr>
        <p:spPr>
          <a:xfrm>
            <a:off x="6804703" y="1729059"/>
            <a:ext cx="53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ou</a:t>
            </a: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31FC974A-F043-3327-CFB7-40D694544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083" y="5092108"/>
            <a:ext cx="966412" cy="139112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41B1740B-E6C8-8860-4374-C9ED821AF7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495" y="5192548"/>
            <a:ext cx="1513219" cy="119024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B7721F23-0ADD-97CA-99BA-40CA951B7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132" y="3336631"/>
            <a:ext cx="1513219" cy="1190240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1576E019-369D-E2C9-06B1-3FD68A71ADF3}"/>
              </a:ext>
            </a:extLst>
          </p:cNvPr>
          <p:cNvSpPr txBox="1"/>
          <p:nvPr/>
        </p:nvSpPr>
        <p:spPr>
          <a:xfrm>
            <a:off x="5995695" y="5582403"/>
            <a:ext cx="993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ET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2ECD0F40-04B1-EEDB-B109-3BED2F6748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751" y="5095432"/>
            <a:ext cx="993913" cy="1430706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82B75CD6-0526-76E5-345C-C8D46A09E1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606" y="5226279"/>
            <a:ext cx="1598031" cy="1256949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DA68FD2-8A43-B61C-31EB-E8901D2213A6}"/>
              </a:ext>
            </a:extLst>
          </p:cNvPr>
          <p:cNvSpPr txBox="1"/>
          <p:nvPr/>
        </p:nvSpPr>
        <p:spPr>
          <a:xfrm>
            <a:off x="3119083" y="1787817"/>
            <a:ext cx="543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2 X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DD4A7CF-918B-9403-B264-DC1B71B59E45}"/>
              </a:ext>
            </a:extLst>
          </p:cNvPr>
          <p:cNvSpPr txBox="1"/>
          <p:nvPr/>
        </p:nvSpPr>
        <p:spPr>
          <a:xfrm>
            <a:off x="8335560" y="1796520"/>
            <a:ext cx="61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2 X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BB7039B-BAF6-8DBE-6CFB-A6B35DA43740}"/>
              </a:ext>
            </a:extLst>
          </p:cNvPr>
          <p:cNvSpPr txBox="1"/>
          <p:nvPr/>
        </p:nvSpPr>
        <p:spPr>
          <a:xfrm>
            <a:off x="7520762" y="3538396"/>
            <a:ext cx="61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2 X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B18AE8D2-E930-5EA3-5579-4ED67062D6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186" y="1340448"/>
            <a:ext cx="2015009" cy="125393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AEDEFE75-22A1-78E2-DB5D-EBBBE04AF9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823" y="1293918"/>
            <a:ext cx="2217534" cy="137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97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E84CF4-8C17-7323-4D76-9E7B155AD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7186" y="240478"/>
            <a:ext cx="10111409" cy="926394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CHAMPIONNATS </a:t>
            </a:r>
            <a:br>
              <a:rPr lang="fr-FR" sz="2400" b="1" dirty="0"/>
            </a:br>
            <a:r>
              <a:rPr lang="fr-FR" sz="2400" b="1" dirty="0">
                <a:solidFill>
                  <a:srgbClr val="7030A0"/>
                </a:solidFill>
              </a:rPr>
              <a:t>NATIONAL 3 FEMININ          </a:t>
            </a:r>
            <a:r>
              <a:rPr lang="fr-FR" sz="2400" b="1" dirty="0"/>
              <a:t>ET         </a:t>
            </a:r>
            <a:r>
              <a:rPr lang="fr-FR" sz="2400" b="1" dirty="0">
                <a:solidFill>
                  <a:srgbClr val="00B050"/>
                </a:solidFill>
              </a:rPr>
              <a:t>PRENATIONAL MASCULIN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6C0AFD3-B150-2832-A25F-EB292E3048CD}"/>
              </a:ext>
            </a:extLst>
          </p:cNvPr>
          <p:cNvSpPr txBox="1"/>
          <p:nvPr/>
        </p:nvSpPr>
        <p:spPr>
          <a:xfrm>
            <a:off x="1024684" y="1847330"/>
            <a:ext cx="1855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ARBITRAGE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C8EE9D3-87DA-4BE8-A805-F20167AFF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252" y="1232331"/>
            <a:ext cx="1314081" cy="197864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A569A5D-4490-6A79-5CBC-BE773639D8AD}"/>
              </a:ext>
            </a:extLst>
          </p:cNvPr>
          <p:cNvSpPr txBox="1"/>
          <p:nvPr/>
        </p:nvSpPr>
        <p:spPr>
          <a:xfrm>
            <a:off x="6309593" y="18375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4A0AA1B-324B-D346-9DF2-A93DB02C0D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553" y="1240333"/>
            <a:ext cx="801549" cy="1978649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70EBA39-031A-919D-A3EE-9E66F358375F}"/>
              </a:ext>
            </a:extLst>
          </p:cNvPr>
          <p:cNvSpPr txBox="1"/>
          <p:nvPr/>
        </p:nvSpPr>
        <p:spPr>
          <a:xfrm>
            <a:off x="781878" y="4502910"/>
            <a:ext cx="21796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ECOLE D’ARBITRAGE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4BC8C5E-1C62-DFAB-7D7B-2CC479AF22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099" y="4207539"/>
            <a:ext cx="651281" cy="2045429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916B17F-C1AF-98B6-6B57-78CA4200FB7F}"/>
              </a:ext>
            </a:extLst>
          </p:cNvPr>
          <p:cNvSpPr txBox="1"/>
          <p:nvPr/>
        </p:nvSpPr>
        <p:spPr>
          <a:xfrm>
            <a:off x="3137432" y="3363892"/>
            <a:ext cx="8587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Nous devons faire 11 arbitrages enregistrés sur FDME pendant la saison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A873F1A-3916-A959-8AEB-581A79D48C0E}"/>
              </a:ext>
            </a:extLst>
          </p:cNvPr>
          <p:cNvSpPr txBox="1"/>
          <p:nvPr/>
        </p:nvSpPr>
        <p:spPr>
          <a:xfrm>
            <a:off x="8122024" y="5230253"/>
            <a:ext cx="4770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latin typeface="Arial Black" panose="020B0A04020102020204" pitchFamily="34" charset="0"/>
              </a:rPr>
              <a:t>+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DED4111-8385-9D85-ECA5-4AECDA9E589B}"/>
              </a:ext>
            </a:extLst>
          </p:cNvPr>
          <p:cNvSpPr txBox="1"/>
          <p:nvPr/>
        </p:nvSpPr>
        <p:spPr>
          <a:xfrm>
            <a:off x="5108458" y="5246384"/>
            <a:ext cx="4339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0D776F82-C4E1-2ECE-6EBE-B1A4B9C55A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0149" y="4384215"/>
            <a:ext cx="701705" cy="185745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BF280B5-F877-DCA7-4A79-198D03593E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050" y="4225269"/>
            <a:ext cx="1047750" cy="1704975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44946461-3ACE-7515-3B80-AF490A0679C6}"/>
              </a:ext>
            </a:extLst>
          </p:cNvPr>
          <p:cNvSpPr txBox="1"/>
          <p:nvPr/>
        </p:nvSpPr>
        <p:spPr>
          <a:xfrm>
            <a:off x="9922542" y="4338443"/>
            <a:ext cx="18022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/>
              <a:t>Nous devons faire 5 arbitrages chacun enregistrés pendant la saison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DFD86F4-EC3C-66AC-EE21-BC4755C37DC6}"/>
              </a:ext>
            </a:extLst>
          </p:cNvPr>
          <p:cNvSpPr txBox="1"/>
          <p:nvPr/>
        </p:nvSpPr>
        <p:spPr>
          <a:xfrm>
            <a:off x="8309689" y="5872338"/>
            <a:ext cx="21191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/>
              <a:t>2, 3 ou 4 selon le nombre d’équipes jeunes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9C3A5AB-65C4-AD67-DF5C-97954A3F906C}"/>
              </a:ext>
            </a:extLst>
          </p:cNvPr>
          <p:cNvSpPr txBox="1"/>
          <p:nvPr/>
        </p:nvSpPr>
        <p:spPr>
          <a:xfrm>
            <a:off x="6399642" y="4437086"/>
            <a:ext cx="12998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/>
              <a:t>Je dois faire 5 suivis JAJ au minimum enregistrés sur FDME</a:t>
            </a:r>
          </a:p>
        </p:txBody>
      </p:sp>
    </p:spTree>
    <p:extLst>
      <p:ext uri="{BB962C8B-B14F-4D97-AF65-F5344CB8AC3E}">
        <p14:creationId xmlns:p14="http://schemas.microsoft.com/office/powerpoint/2010/main" val="98978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C7059C-FE17-A6F8-BAA5-466200C5A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848" y="370508"/>
            <a:ext cx="9678573" cy="941570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CHAMPIONNATS </a:t>
            </a:r>
            <a:br>
              <a:rPr lang="fr-FR" sz="2400" b="1" dirty="0"/>
            </a:br>
            <a:r>
              <a:rPr lang="fr-FR" sz="2400" b="1" dirty="0">
                <a:solidFill>
                  <a:srgbClr val="7030A0"/>
                </a:solidFill>
              </a:rPr>
              <a:t>PRENATIONAL FEMININ     </a:t>
            </a:r>
            <a:r>
              <a:rPr lang="fr-FR" sz="2400" b="1" dirty="0"/>
              <a:t>ET    </a:t>
            </a:r>
            <a:r>
              <a:rPr lang="fr-FR" sz="2400" b="1" dirty="0">
                <a:solidFill>
                  <a:srgbClr val="00B050"/>
                </a:solidFill>
              </a:rPr>
              <a:t>EXCELLENCE REGIONAL MASCULIN </a:t>
            </a: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34A6AD-2352-2520-D634-AE940645BF9C}"/>
              </a:ext>
            </a:extLst>
          </p:cNvPr>
          <p:cNvSpPr txBox="1"/>
          <p:nvPr/>
        </p:nvSpPr>
        <p:spPr>
          <a:xfrm>
            <a:off x="739990" y="1436051"/>
            <a:ext cx="16967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SPORTIVE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E50562C-E6B4-93CF-B5FE-64A2CBEFA048}"/>
              </a:ext>
            </a:extLst>
          </p:cNvPr>
          <p:cNvSpPr txBox="1"/>
          <p:nvPr/>
        </p:nvSpPr>
        <p:spPr>
          <a:xfrm>
            <a:off x="2779637" y="2151626"/>
            <a:ext cx="543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/>
              <a:t>2 X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E6645BA-A4A7-A9D6-313D-D2FD76EFB813}"/>
              </a:ext>
            </a:extLst>
          </p:cNvPr>
          <p:cNvSpPr txBox="1"/>
          <p:nvPr/>
        </p:nvSpPr>
        <p:spPr>
          <a:xfrm>
            <a:off x="6047280" y="2151626"/>
            <a:ext cx="543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latin typeface="Arial Black" panose="020B0A04020102020204" pitchFamily="34" charset="0"/>
              </a:rPr>
              <a:t>ou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397DBA7-2042-D6FC-78F2-32BD6C9832BD}"/>
              </a:ext>
            </a:extLst>
          </p:cNvPr>
          <p:cNvSpPr txBox="1"/>
          <p:nvPr/>
        </p:nvSpPr>
        <p:spPr>
          <a:xfrm>
            <a:off x="639454" y="3553849"/>
            <a:ext cx="18978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TECHNIQUE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842C6BF8-3BF2-39B1-C229-3D2D96D25D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128" y="3578087"/>
            <a:ext cx="809814" cy="116570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856767C-4C88-FDDF-D8FB-E624075C0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713" y="3576272"/>
            <a:ext cx="839624" cy="1208612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5F33133-C8E8-6B91-2504-6F1D8BC55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906" y="5358972"/>
            <a:ext cx="809815" cy="1165703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DCF6ED3-370E-701F-03BE-F1FFFBC3A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705" y="5322851"/>
            <a:ext cx="858395" cy="1235633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03B1DF69-684D-1CB8-9E20-1352BC7B5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265" y="5252670"/>
            <a:ext cx="880918" cy="1268053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F678CC72-E5EA-910D-1B3F-298E532201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970" y="5358972"/>
            <a:ext cx="1398998" cy="1100398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11D8D0BD-C29E-A2A8-A002-09FFEAEC8604}"/>
              </a:ext>
            </a:extLst>
          </p:cNvPr>
          <p:cNvSpPr txBox="1"/>
          <p:nvPr/>
        </p:nvSpPr>
        <p:spPr>
          <a:xfrm>
            <a:off x="8617577" y="5769058"/>
            <a:ext cx="662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Arial Black" panose="020B0A04020102020204" pitchFamily="34" charset="0"/>
              </a:rPr>
              <a:t>soit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F2F411A6-D610-AFAC-CD16-28139DD419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826" y="5386521"/>
            <a:ext cx="1363974" cy="1072849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DB5E9AD2-F6DD-A083-91D6-F5C64218DEC4}"/>
              </a:ext>
            </a:extLst>
          </p:cNvPr>
          <p:cNvSpPr txBox="1"/>
          <p:nvPr/>
        </p:nvSpPr>
        <p:spPr>
          <a:xfrm>
            <a:off x="5274188" y="5886697"/>
            <a:ext cx="9277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/>
              <a:t>Soit 2 X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E135DCC-7FDD-BC6D-FDCF-19FC42650B52}"/>
              </a:ext>
            </a:extLst>
          </p:cNvPr>
          <p:cNvSpPr txBox="1"/>
          <p:nvPr/>
        </p:nvSpPr>
        <p:spPr>
          <a:xfrm>
            <a:off x="7572165" y="2151626"/>
            <a:ext cx="583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2 X</a:t>
            </a:r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EFC5ECD8-15E6-7830-77BB-7F887EAA7C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084" y="5393804"/>
            <a:ext cx="1482025" cy="1165703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AA7C3713-AE96-3F9D-BF06-9D8C01C25CA9}"/>
              </a:ext>
            </a:extLst>
          </p:cNvPr>
          <p:cNvSpPr txBox="1"/>
          <p:nvPr/>
        </p:nvSpPr>
        <p:spPr>
          <a:xfrm>
            <a:off x="4773184" y="5809135"/>
            <a:ext cx="3975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ET</a:t>
            </a:r>
            <a:endParaRPr lang="fr-FR" dirty="0"/>
          </a:p>
        </p:txBody>
      </p:sp>
      <p:pic>
        <p:nvPicPr>
          <p:cNvPr id="46" name="Image 45">
            <a:extLst>
              <a:ext uri="{FF2B5EF4-FFF2-40B4-BE49-F238E27FC236}">
                <a16:creationId xmlns:a16="http://schemas.microsoft.com/office/drawing/2014/main" id="{B6FC5F1A-2CA5-5411-846D-2BFE465955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466" y="3684555"/>
            <a:ext cx="1398913" cy="1100330"/>
          </a:xfrm>
          <a:prstGeom prst="rect">
            <a:avLst/>
          </a:prstGeom>
        </p:spPr>
      </p:pic>
      <p:sp>
        <p:nvSpPr>
          <p:cNvPr id="47" name="ZoneTexte 46">
            <a:extLst>
              <a:ext uri="{FF2B5EF4-FFF2-40B4-BE49-F238E27FC236}">
                <a16:creationId xmlns:a16="http://schemas.microsoft.com/office/drawing/2014/main" id="{2E0609B9-B7C4-6DB7-19BE-BEBD3085CB60}"/>
              </a:ext>
            </a:extLst>
          </p:cNvPr>
          <p:cNvSpPr txBox="1"/>
          <p:nvPr/>
        </p:nvSpPr>
        <p:spPr>
          <a:xfrm>
            <a:off x="6351875" y="3963753"/>
            <a:ext cx="637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ET</a:t>
            </a:r>
          </a:p>
        </p:txBody>
      </p:sp>
      <p:pic>
        <p:nvPicPr>
          <p:cNvPr id="49" name="Image 48">
            <a:extLst>
              <a:ext uri="{FF2B5EF4-FFF2-40B4-BE49-F238E27FC236}">
                <a16:creationId xmlns:a16="http://schemas.microsoft.com/office/drawing/2014/main" id="{B1DF4DD4-8AD3-F1D4-C195-DCF27B2D9B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650" y="3576272"/>
            <a:ext cx="1464635" cy="1152025"/>
          </a:xfrm>
          <a:prstGeom prst="rect">
            <a:avLst/>
          </a:prstGeom>
        </p:spPr>
      </p:pic>
      <p:sp>
        <p:nvSpPr>
          <p:cNvPr id="51" name="ZoneTexte 50">
            <a:extLst>
              <a:ext uri="{FF2B5EF4-FFF2-40B4-BE49-F238E27FC236}">
                <a16:creationId xmlns:a16="http://schemas.microsoft.com/office/drawing/2014/main" id="{4C52BB7F-46F9-4A22-C163-5BF03D4D51D1}"/>
              </a:ext>
            </a:extLst>
          </p:cNvPr>
          <p:cNvSpPr txBox="1"/>
          <p:nvPr/>
        </p:nvSpPr>
        <p:spPr>
          <a:xfrm>
            <a:off x="5332291" y="4861186"/>
            <a:ext cx="7149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C790C"/>
                </a:solidFill>
                <a:latin typeface="Arial Black" panose="020B0A04020102020204" pitchFamily="34" charset="0"/>
              </a:rPr>
              <a:t>ou</a:t>
            </a:r>
          </a:p>
        </p:txBody>
      </p:sp>
      <p:pic>
        <p:nvPicPr>
          <p:cNvPr id="53" name="Image 52">
            <a:extLst>
              <a:ext uri="{FF2B5EF4-FFF2-40B4-BE49-F238E27FC236}">
                <a16:creationId xmlns:a16="http://schemas.microsoft.com/office/drawing/2014/main" id="{844FE3CF-5B05-E4E2-97F5-91DE8C372B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136" y="1444968"/>
            <a:ext cx="1992806" cy="1365618"/>
          </a:xfrm>
          <a:prstGeom prst="rect">
            <a:avLst/>
          </a:prstGeom>
        </p:spPr>
      </p:pic>
      <p:pic>
        <p:nvPicPr>
          <p:cNvPr id="57" name="Image 56">
            <a:extLst>
              <a:ext uri="{FF2B5EF4-FFF2-40B4-BE49-F238E27FC236}">
                <a16:creationId xmlns:a16="http://schemas.microsoft.com/office/drawing/2014/main" id="{478389AB-D9A6-26F1-F64A-80E707F43B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235" y="1436051"/>
            <a:ext cx="2217534" cy="137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20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F4FD5-32C4-1567-6BBC-BF8E5AD8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530" y="344502"/>
            <a:ext cx="9848089" cy="952899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/>
              <a:t>CHAMPIONNATS </a:t>
            </a:r>
            <a:br>
              <a:rPr lang="fr-FR" sz="2400" b="1" dirty="0"/>
            </a:br>
            <a:r>
              <a:rPr lang="fr-FR" sz="2400" b="1" dirty="0">
                <a:solidFill>
                  <a:srgbClr val="7030A0"/>
                </a:solidFill>
              </a:rPr>
              <a:t>PRENATIONAL FEMININ     </a:t>
            </a:r>
            <a:r>
              <a:rPr lang="fr-FR" sz="2400" b="1" dirty="0"/>
              <a:t>ET    </a:t>
            </a:r>
            <a:r>
              <a:rPr lang="fr-FR" sz="2400" b="1" dirty="0">
                <a:solidFill>
                  <a:srgbClr val="00B050"/>
                </a:solidFill>
              </a:rPr>
              <a:t>EXCELLENCE REGIONAL MASCULIN 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A0248A-C9E3-3680-5723-8B036BE16656}"/>
              </a:ext>
            </a:extLst>
          </p:cNvPr>
          <p:cNvSpPr txBox="1"/>
          <p:nvPr/>
        </p:nvSpPr>
        <p:spPr>
          <a:xfrm>
            <a:off x="755374" y="1550504"/>
            <a:ext cx="1855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ARBITRAGE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88A17D-E8EC-656B-4169-D4EE18FE4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942" y="1575279"/>
            <a:ext cx="1195447" cy="180001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30C8C56-BBED-71AD-1398-8CD2EBA42626}"/>
              </a:ext>
            </a:extLst>
          </p:cNvPr>
          <p:cNvSpPr txBox="1"/>
          <p:nvPr/>
        </p:nvSpPr>
        <p:spPr>
          <a:xfrm>
            <a:off x="6096000" y="2226365"/>
            <a:ext cx="3578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1E7DE32-BF5A-6641-5D70-EE52F9413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510" y="1550505"/>
            <a:ext cx="1314081" cy="180001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05345CB5-B1CC-9A0C-22DA-4E8307A53C27}"/>
              </a:ext>
            </a:extLst>
          </p:cNvPr>
          <p:cNvSpPr txBox="1"/>
          <p:nvPr/>
        </p:nvSpPr>
        <p:spPr>
          <a:xfrm>
            <a:off x="424070" y="4256886"/>
            <a:ext cx="2186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ECOLE D’ARBITRAGE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4900655-A41F-DAB5-662A-9805DA2298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862" y="4407249"/>
            <a:ext cx="609600" cy="1914525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DEC12AC-F6CC-7B7D-78B7-08FBD85C126C}"/>
              </a:ext>
            </a:extLst>
          </p:cNvPr>
          <p:cNvSpPr txBox="1"/>
          <p:nvPr/>
        </p:nvSpPr>
        <p:spPr>
          <a:xfrm>
            <a:off x="4962591" y="5179845"/>
            <a:ext cx="371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83085CF-404D-24D3-5AA2-12AF95808B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319" y="4574658"/>
            <a:ext cx="651282" cy="1723982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0444A34A-C515-7546-4E5D-0C3EE39C5BB3}"/>
              </a:ext>
            </a:extLst>
          </p:cNvPr>
          <p:cNvSpPr txBox="1"/>
          <p:nvPr/>
        </p:nvSpPr>
        <p:spPr>
          <a:xfrm>
            <a:off x="7957201" y="5130524"/>
            <a:ext cx="348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8BBCA7C-7B3A-F668-8314-831167D68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165" y="4256886"/>
            <a:ext cx="1047750" cy="1704975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CF010323-4342-DBA5-8A0A-C2C5814E8916}"/>
              </a:ext>
            </a:extLst>
          </p:cNvPr>
          <p:cNvSpPr txBox="1"/>
          <p:nvPr/>
        </p:nvSpPr>
        <p:spPr>
          <a:xfrm>
            <a:off x="8496543" y="5889687"/>
            <a:ext cx="17369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/>
              <a:t>2, 3 ou 4 selon le nombre d’équipes jeunes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3F5DD4C-7F62-55A8-C99D-EBDE2DD2EAEE}"/>
              </a:ext>
            </a:extLst>
          </p:cNvPr>
          <p:cNvSpPr txBox="1"/>
          <p:nvPr/>
        </p:nvSpPr>
        <p:spPr>
          <a:xfrm>
            <a:off x="10026382" y="4407249"/>
            <a:ext cx="15051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dirty="0"/>
              <a:t>Nous devons faire 5 arbitrages chacun enregistrés pendant la saison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9B47B137-6BD7-5789-DFC0-D30A9FA22C8C}"/>
              </a:ext>
            </a:extLst>
          </p:cNvPr>
          <p:cNvSpPr txBox="1"/>
          <p:nvPr/>
        </p:nvSpPr>
        <p:spPr>
          <a:xfrm>
            <a:off x="2780207" y="3519922"/>
            <a:ext cx="82693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Nous devons faire 11 arbitrages enregistrés sur FDME pendant la saison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D416FE-C175-F8A9-CC34-69A54493EEFE}"/>
              </a:ext>
            </a:extLst>
          </p:cNvPr>
          <p:cNvSpPr txBox="1"/>
          <p:nvPr/>
        </p:nvSpPr>
        <p:spPr>
          <a:xfrm>
            <a:off x="6197068" y="4615056"/>
            <a:ext cx="1361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/>
              <a:t>Je dois faire 5 suivis JAJ au minimum enregistrés sur FDME</a:t>
            </a:r>
          </a:p>
        </p:txBody>
      </p:sp>
    </p:spTree>
    <p:extLst>
      <p:ext uri="{BB962C8B-B14F-4D97-AF65-F5344CB8AC3E}">
        <p14:creationId xmlns:p14="http://schemas.microsoft.com/office/powerpoint/2010/main" val="340194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D86CE6-1E2B-8F3B-59A2-46C946E8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253" y="279553"/>
            <a:ext cx="10391429" cy="1058917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/>
              <a:t>CHAMPIONNATS </a:t>
            </a:r>
            <a:br>
              <a:rPr lang="fr-FR" sz="2400" b="1" dirty="0"/>
            </a:br>
            <a:r>
              <a:rPr lang="fr-FR" sz="2400" b="1" dirty="0">
                <a:solidFill>
                  <a:srgbClr val="7030A0"/>
                </a:solidFill>
              </a:rPr>
              <a:t>EXCELLENCE REGIONAL FEMININ </a:t>
            </a:r>
            <a:r>
              <a:rPr lang="fr-FR" sz="2400" b="1" dirty="0"/>
              <a:t>ET </a:t>
            </a:r>
            <a:r>
              <a:rPr lang="fr-FR" sz="2400" b="1" dirty="0">
                <a:solidFill>
                  <a:srgbClr val="00B050"/>
                </a:solidFill>
              </a:rPr>
              <a:t>HONNEUR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00B050"/>
                </a:solidFill>
              </a:rPr>
              <a:t>REGIONAL MASCULIN 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4B7AE96-17A4-2D52-69E6-6ADFCEB82591}"/>
              </a:ext>
            </a:extLst>
          </p:cNvPr>
          <p:cNvSpPr txBox="1"/>
          <p:nvPr/>
        </p:nvSpPr>
        <p:spPr>
          <a:xfrm>
            <a:off x="515972" y="1459980"/>
            <a:ext cx="153725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SPORTIVE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14A9BBC-6815-E40E-022D-1EE588AF4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698" y="1459980"/>
            <a:ext cx="2476500" cy="169068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0A98A1E-C093-2610-DBAE-D4B8E7DC7A92}"/>
              </a:ext>
            </a:extLst>
          </p:cNvPr>
          <p:cNvSpPr txBox="1"/>
          <p:nvPr/>
        </p:nvSpPr>
        <p:spPr>
          <a:xfrm>
            <a:off x="6454671" y="2146852"/>
            <a:ext cx="5565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ou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3418198-F181-91F3-AAAE-985B90983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521" y="1459981"/>
            <a:ext cx="2619375" cy="1690688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A92EE42A-4C38-EF0F-3513-62E31DDC2C89}"/>
              </a:ext>
            </a:extLst>
          </p:cNvPr>
          <p:cNvSpPr txBox="1"/>
          <p:nvPr/>
        </p:nvSpPr>
        <p:spPr>
          <a:xfrm>
            <a:off x="537623" y="3816802"/>
            <a:ext cx="2133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TECHNIQUE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028B1FA0-90E2-B955-A94D-55A03685D5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368" y="3880905"/>
            <a:ext cx="883551" cy="127184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4234C456-FF76-24D0-1809-C6C72731A6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524" y="4927987"/>
            <a:ext cx="863828" cy="1243453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BD6A767-BBA6-CAD7-9235-7C54EE1F0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345" y="4885998"/>
            <a:ext cx="883551" cy="1271844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CBA489A7-121E-901C-71F6-3857A712FC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2450" y="4848450"/>
            <a:ext cx="1664705" cy="130939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BF6471BD-5182-BE95-38FC-DBBFE6EBC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821" y="4927987"/>
            <a:ext cx="1563584" cy="1229855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43932D30-76AD-FEBE-E0F9-783604C2E9A8}"/>
              </a:ext>
            </a:extLst>
          </p:cNvPr>
          <p:cNvSpPr txBox="1"/>
          <p:nvPr/>
        </p:nvSpPr>
        <p:spPr>
          <a:xfrm>
            <a:off x="8542404" y="5313900"/>
            <a:ext cx="6015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soit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60D4D5F-A958-D26E-1CC6-BFDABBCCC900}"/>
              </a:ext>
            </a:extLst>
          </p:cNvPr>
          <p:cNvSpPr txBox="1"/>
          <p:nvPr/>
        </p:nvSpPr>
        <p:spPr>
          <a:xfrm>
            <a:off x="5088835" y="5337254"/>
            <a:ext cx="12198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Soit 2 X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B6775C9-9E65-346B-2755-94FD885B0F4B}"/>
              </a:ext>
            </a:extLst>
          </p:cNvPr>
          <p:cNvSpPr txBox="1"/>
          <p:nvPr/>
        </p:nvSpPr>
        <p:spPr>
          <a:xfrm>
            <a:off x="6316451" y="4147495"/>
            <a:ext cx="4770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/>
              <a:t>ET</a:t>
            </a:r>
            <a:endParaRPr lang="fr-FR" dirty="0"/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FB1C018F-3874-F43F-AE8B-DCF5389156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500" y="3816802"/>
            <a:ext cx="1580872" cy="124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4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F4FD5-32C4-1567-6BBC-BF8E5AD8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374" y="259913"/>
            <a:ext cx="10325168" cy="952899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/>
              <a:t>CHAMPIONNATS </a:t>
            </a:r>
            <a:br>
              <a:rPr lang="fr-FR" sz="2400" b="1" dirty="0"/>
            </a:br>
            <a:r>
              <a:rPr lang="fr-FR" sz="2400" b="1" dirty="0">
                <a:solidFill>
                  <a:srgbClr val="7030A0"/>
                </a:solidFill>
              </a:rPr>
              <a:t>EXCELLENCE REGIONAL FEMININ </a:t>
            </a:r>
            <a:r>
              <a:rPr lang="fr-FR" sz="2400" b="1" dirty="0"/>
              <a:t>ET </a:t>
            </a:r>
            <a:r>
              <a:rPr lang="fr-FR" sz="2400" b="1" dirty="0">
                <a:solidFill>
                  <a:srgbClr val="00B050"/>
                </a:solidFill>
              </a:rPr>
              <a:t>HONNEUR</a:t>
            </a:r>
            <a:r>
              <a:rPr lang="fr-FR" sz="2400" b="1" dirty="0"/>
              <a:t> </a:t>
            </a:r>
            <a:r>
              <a:rPr lang="fr-FR" sz="2400" b="1" dirty="0">
                <a:solidFill>
                  <a:srgbClr val="00B050"/>
                </a:solidFill>
              </a:rPr>
              <a:t>REGIONAL MASCULIN</a:t>
            </a:r>
            <a:endParaRPr lang="fr-FR" sz="2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0A0248A-C9E3-3680-5723-8B036BE16656}"/>
              </a:ext>
            </a:extLst>
          </p:cNvPr>
          <p:cNvSpPr txBox="1"/>
          <p:nvPr/>
        </p:nvSpPr>
        <p:spPr>
          <a:xfrm>
            <a:off x="755374" y="1550504"/>
            <a:ext cx="1855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ARBITRAGE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88A17D-E8EC-656B-4169-D4EE18FE4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54" y="1411359"/>
            <a:ext cx="1195447" cy="180001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30C8C56-BBED-71AD-1398-8CD2EBA42626}"/>
              </a:ext>
            </a:extLst>
          </p:cNvPr>
          <p:cNvSpPr txBox="1"/>
          <p:nvPr/>
        </p:nvSpPr>
        <p:spPr>
          <a:xfrm>
            <a:off x="5510720" y="2235097"/>
            <a:ext cx="81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C790C"/>
                </a:solidFill>
                <a:latin typeface="Arial Black" panose="020B0A04020102020204" pitchFamily="34" charset="0"/>
              </a:rPr>
              <a:t>ou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1E7DE32-BF5A-6641-5D70-EE52F9413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92" y="1373045"/>
            <a:ext cx="1314081" cy="180001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05345CB5-B1CC-9A0C-22DA-4E8307A53C27}"/>
              </a:ext>
            </a:extLst>
          </p:cNvPr>
          <p:cNvSpPr txBox="1"/>
          <p:nvPr/>
        </p:nvSpPr>
        <p:spPr>
          <a:xfrm>
            <a:off x="424070" y="4256886"/>
            <a:ext cx="2186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ECOLE D’ARBITRAGE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4900655-A41F-DAB5-662A-9805DA2298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67" y="4384115"/>
            <a:ext cx="609600" cy="1914525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DEC12AC-F6CC-7B7D-78B7-08FBD85C126C}"/>
              </a:ext>
            </a:extLst>
          </p:cNvPr>
          <p:cNvSpPr txBox="1"/>
          <p:nvPr/>
        </p:nvSpPr>
        <p:spPr>
          <a:xfrm>
            <a:off x="4535303" y="5156711"/>
            <a:ext cx="5747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rgbClr val="FC790C"/>
                </a:solidFill>
                <a:latin typeface="Arial Black" panose="020B0A04020102020204" pitchFamily="34" charset="0"/>
              </a:rPr>
              <a:t>OU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83085CF-404D-24D3-5AA2-12AF95808B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546" y="4516649"/>
            <a:ext cx="651282" cy="1723982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0444A34A-C515-7546-4E5D-0C3EE39C5BB3}"/>
              </a:ext>
            </a:extLst>
          </p:cNvPr>
          <p:cNvSpPr txBox="1"/>
          <p:nvPr/>
        </p:nvSpPr>
        <p:spPr>
          <a:xfrm>
            <a:off x="8027050" y="5107390"/>
            <a:ext cx="3445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8BBCA7C-7B3A-F668-8314-831167D68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628" y="4361798"/>
            <a:ext cx="1047750" cy="1704975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CF010323-4342-DBA5-8A0A-C2C5814E8916}"/>
              </a:ext>
            </a:extLst>
          </p:cNvPr>
          <p:cNvSpPr txBox="1"/>
          <p:nvPr/>
        </p:nvSpPr>
        <p:spPr>
          <a:xfrm>
            <a:off x="8559265" y="5945226"/>
            <a:ext cx="17369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/>
              <a:t>1, 2, ou 3 selon le nombre d’équipes jeunes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3F5DD4C-7F62-55A8-C99D-EBDE2DD2EAEE}"/>
              </a:ext>
            </a:extLst>
          </p:cNvPr>
          <p:cNvSpPr txBox="1"/>
          <p:nvPr/>
        </p:nvSpPr>
        <p:spPr>
          <a:xfrm>
            <a:off x="10005554" y="4384115"/>
            <a:ext cx="150516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i="1" dirty="0"/>
              <a:t>Nous devons faire 5 arbitrages chacun enregistrés pendant la saison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9B47B137-6BD7-5789-DFC0-D30A9FA22C8C}"/>
              </a:ext>
            </a:extLst>
          </p:cNvPr>
          <p:cNvSpPr txBox="1"/>
          <p:nvPr/>
        </p:nvSpPr>
        <p:spPr>
          <a:xfrm>
            <a:off x="2777379" y="3347405"/>
            <a:ext cx="814951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dirty="0"/>
              <a:t>Nous devons faire 11 arbitrages enregistrés sur FDME pendant la saison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CBA3992-F9CC-8B6F-95EE-3D0EDC5B0133}"/>
              </a:ext>
            </a:extLst>
          </p:cNvPr>
          <p:cNvSpPr txBox="1"/>
          <p:nvPr/>
        </p:nvSpPr>
        <p:spPr>
          <a:xfrm>
            <a:off x="8422169" y="2249586"/>
            <a:ext cx="596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latin typeface="Arial Black" panose="020B0A04020102020204" pitchFamily="34" charset="0"/>
              </a:rPr>
              <a:t>+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EB5AE15-B65F-40B8-2619-A1CCB28580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734" y="1472021"/>
            <a:ext cx="1457163" cy="168026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0E15A63-E658-2550-466F-40754CB68E73}"/>
              </a:ext>
            </a:extLst>
          </p:cNvPr>
          <p:cNvSpPr txBox="1"/>
          <p:nvPr/>
        </p:nvSpPr>
        <p:spPr>
          <a:xfrm>
            <a:off x="6179053" y="4401858"/>
            <a:ext cx="12911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/>
              <a:t>Je dois faire 5 suivis de JAJ au minimum enregistrés sur FDME</a:t>
            </a:r>
          </a:p>
        </p:txBody>
      </p:sp>
    </p:spTree>
    <p:extLst>
      <p:ext uri="{BB962C8B-B14F-4D97-AF65-F5344CB8AC3E}">
        <p14:creationId xmlns:p14="http://schemas.microsoft.com/office/powerpoint/2010/main" val="81200955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358</TotalTime>
  <Words>725</Words>
  <Application>Microsoft Office PowerPoint</Application>
  <PresentationFormat>Grand écran</PresentationFormat>
  <Paragraphs>91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Century Gothic</vt:lpstr>
      <vt:lpstr>Wingdings 3</vt:lpstr>
      <vt:lpstr>Brin</vt:lpstr>
      <vt:lpstr>ATELIER CMCD   Samedi 3 septembre 2022</vt:lpstr>
      <vt:lpstr>Le dispositif s’applique aux équipes 1 masculine ou féminine d’un club dans le niveau sportif dans lequel elles évoluent (National, Régional, Départemental) et à leur équipe réserve qui évoluent en régional. </vt:lpstr>
      <vt:lpstr>Présentation PowerPoint</vt:lpstr>
      <vt:lpstr>EXIGENCES AU NIVEAU REGIONAL CHAMPIONNATS  NATIONAL 3 FEMININ          ET         PRENATIONAL MASCULIN</vt:lpstr>
      <vt:lpstr>CHAMPIONNATS  NATIONAL 3 FEMININ          ET         PRENATIONAL MASCULIN</vt:lpstr>
      <vt:lpstr>CHAMPIONNATS  PRENATIONAL FEMININ     ET    EXCELLENCE REGIONAL MASCULIN </vt:lpstr>
      <vt:lpstr>CHAMPIONNATS  PRENATIONAL FEMININ     ET    EXCELLENCE REGIONAL MASCULIN </vt:lpstr>
      <vt:lpstr>CHAMPIONNATS  EXCELLENCE REGIONAL FEMININ ET HONNEUR REGIONAL MASCULIN </vt:lpstr>
      <vt:lpstr>CHAMPIONNATS  EXCELLENCE REGIONAL FEMININ ET HONNEUR REGIONAL MASCULIN</vt:lpstr>
      <vt:lpstr>EQUIPE RESERVE  CHAMPIONNAT REGIONAL FEMININ OU MASCULIN</vt:lpstr>
      <vt:lpstr>Les Formations: Le guide des formations sera mis en ligne vers la mi-septembre. N’hésitez pas à le consulter et à vous inscrire au plus tôt dans le domaine qui vous intéresse. </vt:lpstr>
      <vt:lpstr>CMCD Nationale: Pour les clubs de niveau National, la CMCD Nationale vous enverra la circulaire de fonctionnement fin octobre, début novembre.  Règlements généraux FFHB, Article 27 de la page 32 à 41.   CMCD Départementale: Pour les clubs de niveau Départemental, la CMCD Comité vous fera parvenir les textes dans la même période.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 M  C  D  2022-2023</dc:title>
  <dc:creator>Francine BERGES</dc:creator>
  <cp:lastModifiedBy>MICH AUDOMICH</cp:lastModifiedBy>
  <cp:revision>10</cp:revision>
  <dcterms:created xsi:type="dcterms:W3CDTF">2022-08-31T09:00:57Z</dcterms:created>
  <dcterms:modified xsi:type="dcterms:W3CDTF">2022-09-14T14:10:01Z</dcterms:modified>
</cp:coreProperties>
</file>