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8" r:id="rId3"/>
    <p:sldId id="257" r:id="rId4"/>
    <p:sldId id="260" r:id="rId5"/>
    <p:sldId id="263" r:id="rId6"/>
    <p:sldId id="264" r:id="rId7"/>
    <p:sldId id="265" r:id="rId8"/>
    <p:sldId id="266" r:id="rId9"/>
  </p:sldIdLst>
  <p:sldSz cx="12192000" cy="6858000"/>
  <p:notesSz cx="6797675" cy="9926638"/>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E1F2"/>
    <a:srgbClr val="36C7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2" d="100"/>
          <a:sy n="62" d="100"/>
        </p:scale>
        <p:origin x="470"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8475"/>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49688" y="0"/>
            <a:ext cx="2946400" cy="498475"/>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922E8CF-166E-4DD6-A6CE-A6616153191E}" type="datetimeFigureOut">
              <a:rPr lang="fr-FR"/>
              <a:pPr>
                <a:defRPr/>
              </a:pPr>
              <a:t>24/09/2020</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fr-FR" noProof="0" smtClean="0"/>
              <a:t>Modifiez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28163"/>
            <a:ext cx="2946400" cy="498475"/>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49688" y="9428163"/>
            <a:ext cx="2946400" cy="498475"/>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E56AE59-2125-48F8-A039-7D9FC89AFF98}" type="slidenum">
              <a:rPr lang="fr-FR"/>
              <a:pPr>
                <a:defRPr/>
              </a:pPr>
              <a:t>‹N°›</a:t>
            </a:fld>
            <a:endParaRPr lang="fr-FR"/>
          </a:p>
        </p:txBody>
      </p:sp>
    </p:spTree>
    <p:extLst>
      <p:ext uri="{BB962C8B-B14F-4D97-AF65-F5344CB8AC3E}">
        <p14:creationId xmlns:p14="http://schemas.microsoft.com/office/powerpoint/2010/main" val="36407580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17410"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17411"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F4419CA-D0C5-4F40-8097-4F3FDA4BC258}" type="slidenum">
              <a:rPr lang="fr-FR">
                <a:cs typeface="Arial" charset="0"/>
              </a:rPr>
              <a:pPr fontAlgn="base">
                <a:spcBef>
                  <a:spcPct val="0"/>
                </a:spcBef>
                <a:spcAft>
                  <a:spcPct val="0"/>
                </a:spcAft>
                <a:defRPr/>
              </a:pPr>
              <a:t>3</a:t>
            </a:fld>
            <a:endParaRPr lang="fr-FR">
              <a:cs typeface="Arial" charset="0"/>
            </a:endParaRPr>
          </a:p>
        </p:txBody>
      </p:sp>
    </p:spTree>
    <p:extLst>
      <p:ext uri="{BB962C8B-B14F-4D97-AF65-F5344CB8AC3E}">
        <p14:creationId xmlns:p14="http://schemas.microsoft.com/office/powerpoint/2010/main" val="4081592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0AC42530-5C82-45EC-8263-63A53D7BCB68}" type="datetimeFigureOut">
              <a:rPr lang="fr-FR"/>
              <a:pPr>
                <a:defRPr/>
              </a:pPr>
              <a:t>24/09/2020</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C48BBA7-B8DD-4E7F-AC10-9A07F79B3F1B}"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B69369F7-3A8B-461F-A589-F306B6B552FA}" type="datetimeFigureOut">
              <a:rPr lang="fr-FR"/>
              <a:pPr>
                <a:defRPr/>
              </a:pPr>
              <a:t>24/09/2020</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63E6F12B-870C-4F10-B805-79EF4E82D964}"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8D01F96D-F0DB-4D19-A40E-D539B1434D7E}" type="datetimeFigureOut">
              <a:rPr lang="fr-FR"/>
              <a:pPr>
                <a:defRPr/>
              </a:pPr>
              <a:t>24/09/2020</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8AC4AC6-5657-4F63-A2E5-083AE3282BDC}"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3276051B-02DF-4674-A6CB-1ABB5FA7263D}" type="datetimeFigureOut">
              <a:rPr lang="fr-FR"/>
              <a:pPr>
                <a:defRPr/>
              </a:pPr>
              <a:t>24/09/2020</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CA979395-F75E-446D-80E9-9330B86FD737}"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1667B22D-F973-4F92-AAE0-40D82267B7D1}" type="datetimeFigureOut">
              <a:rPr lang="fr-FR"/>
              <a:pPr>
                <a:defRPr/>
              </a:pPr>
              <a:t>24/09/2020</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808B0D0A-2A45-40E2-BB27-76B6D3CF0250}"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DE5CC1B3-6E23-4F17-B039-9B75B27AC0C2}" type="datetimeFigureOut">
              <a:rPr lang="fr-FR"/>
              <a:pPr>
                <a:defRPr/>
              </a:pPr>
              <a:t>24/09/2020</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9E21D265-150D-4457-BF01-4E5A15EEC67B}"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367381CD-B471-4338-BCBD-4529D98DB8FF}" type="datetimeFigureOut">
              <a:rPr lang="fr-FR"/>
              <a:pPr>
                <a:defRPr/>
              </a:pPr>
              <a:t>24/09/2020</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B1106894-FC28-4BAB-BCB7-8E651CC8AB06}"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F7CA4408-6EE7-402C-AA97-7BFFF971C5A4}" type="datetimeFigureOut">
              <a:rPr lang="fr-FR"/>
              <a:pPr>
                <a:defRPr/>
              </a:pPr>
              <a:t>24/09/2020</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6E984CDA-5CE2-459E-9264-F5937178E9C7}"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E4CFEF85-2417-47E0-A645-AFB5E102823E}" type="datetimeFigureOut">
              <a:rPr lang="fr-FR"/>
              <a:pPr>
                <a:defRPr/>
              </a:pPr>
              <a:t>24/09/2020</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C9CB6E4F-3694-4906-85A9-60C694C69A4B}"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EC94F733-AC87-4FEA-8187-5E6A4E302957}" type="datetimeFigureOut">
              <a:rPr lang="fr-FR"/>
              <a:pPr>
                <a:defRPr/>
              </a:pPr>
              <a:t>24/09/2020</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7EF1F657-84D0-4FD4-AB20-0FBEAF852FDD}"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CEC18A19-2DCF-415E-AF1C-61D992572277}" type="datetimeFigureOut">
              <a:rPr lang="fr-FR"/>
              <a:pPr>
                <a:defRPr/>
              </a:pPr>
              <a:t>24/09/2020</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7019E72F-7E7A-4F18-9969-88F382B96FCD}"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Modifiez le style du titre</a:t>
            </a:r>
          </a:p>
        </p:txBody>
      </p:sp>
      <p:sp>
        <p:nvSpPr>
          <p:cNvPr id="1027" name="Espace réservé du texte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5B8DD07-19B6-4552-8381-7FBC1E47AA73}" type="datetimeFigureOut">
              <a:rPr lang="fr-FR"/>
              <a:pPr>
                <a:defRPr/>
              </a:pPr>
              <a:t>24/09/2020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0A75702-6C89-4CCE-88C9-BD51AA2AC62B}"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4338" name="Titre 1"/>
          <p:cNvSpPr>
            <a:spLocks noGrp="1"/>
          </p:cNvSpPr>
          <p:nvPr>
            <p:ph type="ctrTitle"/>
          </p:nvPr>
        </p:nvSpPr>
        <p:spPr>
          <a:xfrm>
            <a:off x="1338263" y="1733550"/>
            <a:ext cx="9144000" cy="2182813"/>
          </a:xfrm>
        </p:spPr>
        <p:txBody>
          <a:bodyPr/>
          <a:lstStyle/>
          <a:p>
            <a:pPr eaLnBrk="1" hangingPunct="1"/>
            <a:r>
              <a:rPr lang="fr-FR" sz="3200" b="1" smtClean="0"/>
              <a:t>PROJET D’ARBITRAGE POUR LA DÉTECTION </a:t>
            </a:r>
            <a:br>
              <a:rPr lang="fr-FR" sz="3200" b="1" smtClean="0"/>
            </a:br>
            <a:r>
              <a:rPr lang="fr-FR" sz="3200" b="1" smtClean="0"/>
              <a:t>ET LA  FORMATION</a:t>
            </a:r>
            <a:br>
              <a:rPr lang="fr-FR" sz="3200" b="1" smtClean="0"/>
            </a:br>
            <a:r>
              <a:rPr lang="fr-FR" sz="3200" b="1" smtClean="0"/>
              <a:t>DE LA CHARENTE MARITIME</a:t>
            </a:r>
            <a:br>
              <a:rPr lang="fr-FR" sz="3200" b="1" smtClean="0"/>
            </a:br>
            <a:r>
              <a:rPr lang="fr-FR" sz="3200" b="1" smtClean="0"/>
              <a:t> </a:t>
            </a:r>
          </a:p>
        </p:txBody>
      </p:sp>
      <p:pic>
        <p:nvPicPr>
          <p:cNvPr id="14339" name="Image 3"/>
          <p:cNvPicPr>
            <a:picLocks noChangeAspect="1"/>
          </p:cNvPicPr>
          <p:nvPr/>
        </p:nvPicPr>
        <p:blipFill>
          <a:blip r:embed="rId2"/>
          <a:srcRect/>
          <a:stretch>
            <a:fillRect/>
          </a:stretch>
        </p:blipFill>
        <p:spPr bwMode="auto">
          <a:xfrm>
            <a:off x="5472113" y="196850"/>
            <a:ext cx="1073150" cy="1203325"/>
          </a:xfrm>
          <a:prstGeom prst="rect">
            <a:avLst/>
          </a:prstGeom>
          <a:noFill/>
          <a:ln w="9525">
            <a:noFill/>
            <a:miter lim="800000"/>
            <a:headEnd/>
            <a:tailEnd/>
          </a:ln>
        </p:spPr>
      </p:pic>
      <p:pic>
        <p:nvPicPr>
          <p:cNvPr id="14340" name="Image 4"/>
          <p:cNvPicPr>
            <a:picLocks noChangeAspect="1"/>
          </p:cNvPicPr>
          <p:nvPr/>
        </p:nvPicPr>
        <p:blipFill>
          <a:blip r:embed="rId3"/>
          <a:srcRect/>
          <a:stretch>
            <a:fillRect/>
          </a:stretch>
        </p:blipFill>
        <p:spPr bwMode="auto">
          <a:xfrm>
            <a:off x="10853738" y="196850"/>
            <a:ext cx="1019175" cy="1019175"/>
          </a:xfrm>
          <a:prstGeom prst="rect">
            <a:avLst/>
          </a:prstGeom>
          <a:noFill/>
          <a:ln w="9525">
            <a:noFill/>
            <a:miter lim="800000"/>
            <a:headEnd/>
            <a:tailEnd/>
          </a:ln>
        </p:spPr>
      </p:pic>
      <p:pic>
        <p:nvPicPr>
          <p:cNvPr id="14341" name="Image 6"/>
          <p:cNvPicPr>
            <a:picLocks noChangeAspect="1"/>
          </p:cNvPicPr>
          <p:nvPr/>
        </p:nvPicPr>
        <p:blipFill>
          <a:blip r:embed="rId4"/>
          <a:srcRect/>
          <a:stretch>
            <a:fillRect/>
          </a:stretch>
        </p:blipFill>
        <p:spPr bwMode="auto">
          <a:xfrm>
            <a:off x="209550" y="196850"/>
            <a:ext cx="1433513" cy="1203325"/>
          </a:xfrm>
          <a:prstGeom prst="rect">
            <a:avLst/>
          </a:prstGeom>
          <a:noFill/>
          <a:ln w="9525">
            <a:noFill/>
            <a:miter lim="800000"/>
            <a:headEnd/>
            <a:tailEnd/>
          </a:ln>
        </p:spPr>
      </p:pic>
      <p:pic>
        <p:nvPicPr>
          <p:cNvPr id="14342" name="Image 7"/>
          <p:cNvPicPr>
            <a:picLocks noChangeAspect="1"/>
          </p:cNvPicPr>
          <p:nvPr/>
        </p:nvPicPr>
        <p:blipFill>
          <a:blip r:embed="rId5"/>
          <a:srcRect/>
          <a:stretch>
            <a:fillRect/>
          </a:stretch>
        </p:blipFill>
        <p:spPr bwMode="auto">
          <a:xfrm>
            <a:off x="3124200" y="4316413"/>
            <a:ext cx="5570538" cy="21066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524000" y="180975"/>
            <a:ext cx="9051925" cy="1085850"/>
          </a:xfrm>
        </p:spPr>
        <p:txBody>
          <a:bodyPr rtlCol="0">
            <a:normAutofit fontScale="90000"/>
          </a:bodyPr>
          <a:lstStyle/>
          <a:p>
            <a:pPr algn="ctr" eaLnBrk="1" fontAlgn="auto" hangingPunct="1">
              <a:spcAft>
                <a:spcPts val="0"/>
              </a:spcAft>
              <a:defRPr/>
            </a:pPr>
            <a:r>
              <a:rPr lang="fr-FR" sz="2000" dirty="0" smtClean="0">
                <a:latin typeface="+mn-lt"/>
              </a:rPr>
              <a:t>La Direction Technique Nationale de la FFHB sous l’impulsion de Philippe BANA (DTN) a passé une commande fédérale au niveau des membres de l’arbitrage national. C’est-à-dire, proposer et animer un PPF Arbitrage dans toutes les ligues</a:t>
            </a:r>
            <a:r>
              <a:rPr lang="fr-FR" sz="1600" dirty="0" smtClean="0">
                <a:latin typeface="+mn-lt"/>
              </a:rPr>
              <a:t>.</a:t>
            </a:r>
            <a:r>
              <a:rPr lang="fr-FR" sz="1600" dirty="0" smtClean="0"/>
              <a:t/>
            </a:r>
            <a:br>
              <a:rPr lang="fr-FR" sz="1600" dirty="0" smtClean="0"/>
            </a:br>
            <a:endParaRPr lang="fr-FR" sz="1600" dirty="0">
              <a:latin typeface="+mn-lt"/>
            </a:endParaRPr>
          </a:p>
        </p:txBody>
      </p:sp>
      <p:pic>
        <p:nvPicPr>
          <p:cNvPr id="15363" name="Image 3"/>
          <p:cNvPicPr>
            <a:picLocks noChangeAspect="1"/>
          </p:cNvPicPr>
          <p:nvPr/>
        </p:nvPicPr>
        <p:blipFill>
          <a:blip r:embed="rId2"/>
          <a:srcRect/>
          <a:stretch>
            <a:fillRect/>
          </a:stretch>
        </p:blipFill>
        <p:spPr bwMode="auto">
          <a:xfrm>
            <a:off x="125413" y="139700"/>
            <a:ext cx="620712" cy="695325"/>
          </a:xfrm>
          <a:prstGeom prst="rect">
            <a:avLst/>
          </a:prstGeom>
          <a:noFill/>
          <a:ln w="9525">
            <a:noFill/>
            <a:miter lim="800000"/>
            <a:headEnd/>
            <a:tailEnd/>
          </a:ln>
        </p:spPr>
      </p:pic>
      <p:pic>
        <p:nvPicPr>
          <p:cNvPr id="15364" name="Image 4"/>
          <p:cNvPicPr>
            <a:picLocks noChangeAspect="1"/>
          </p:cNvPicPr>
          <p:nvPr/>
        </p:nvPicPr>
        <p:blipFill>
          <a:blip r:embed="rId3"/>
          <a:srcRect/>
          <a:stretch>
            <a:fillRect/>
          </a:stretch>
        </p:blipFill>
        <p:spPr bwMode="auto">
          <a:xfrm>
            <a:off x="11353800" y="195263"/>
            <a:ext cx="639763" cy="639762"/>
          </a:xfrm>
          <a:prstGeom prst="rect">
            <a:avLst/>
          </a:prstGeom>
          <a:noFill/>
          <a:ln w="9525">
            <a:noFill/>
            <a:miter lim="800000"/>
            <a:headEnd/>
            <a:tailEnd/>
          </a:ln>
        </p:spPr>
      </p:pic>
      <p:sp>
        <p:nvSpPr>
          <p:cNvPr id="15365" name="ZoneTexte 24"/>
          <p:cNvSpPr txBox="1">
            <a:spLocks noChangeArrowheads="1"/>
          </p:cNvSpPr>
          <p:nvPr/>
        </p:nvSpPr>
        <p:spPr bwMode="auto">
          <a:xfrm>
            <a:off x="3062288" y="2181225"/>
            <a:ext cx="6183312" cy="862013"/>
          </a:xfrm>
          <a:prstGeom prst="rect">
            <a:avLst/>
          </a:prstGeom>
          <a:noFill/>
          <a:ln w="9525">
            <a:noFill/>
            <a:miter lim="800000"/>
            <a:headEnd/>
            <a:tailEnd/>
          </a:ln>
        </p:spPr>
        <p:txBody>
          <a:bodyPr>
            <a:spAutoFit/>
          </a:bodyPr>
          <a:lstStyle/>
          <a:p>
            <a:pPr algn="ctr"/>
            <a:r>
              <a:rPr lang="fr-FR">
                <a:latin typeface="Calibri" pitchFamily="34" charset="0"/>
              </a:rPr>
              <a:t>La ligue Nouvelle Aquitaine présente son </a:t>
            </a:r>
          </a:p>
          <a:p>
            <a:pPr algn="ctr"/>
            <a:r>
              <a:rPr lang="fr-FR">
                <a:latin typeface="Calibri" pitchFamily="34" charset="0"/>
              </a:rPr>
              <a:t>Parcours de Performance Fédérale (PPF) aux 12 comités.  </a:t>
            </a:r>
          </a:p>
          <a:p>
            <a:pPr algn="ctr"/>
            <a:r>
              <a:rPr lang="fr-FR" sz="1400">
                <a:latin typeface="Calibri" pitchFamily="34" charset="0"/>
              </a:rPr>
              <a:t>Jérôme BRIOIS (CTS)</a:t>
            </a:r>
          </a:p>
        </p:txBody>
      </p:sp>
      <p:sp>
        <p:nvSpPr>
          <p:cNvPr id="28" name="Flèche vers le bas 27"/>
          <p:cNvSpPr/>
          <p:nvPr/>
        </p:nvSpPr>
        <p:spPr>
          <a:xfrm>
            <a:off x="5900738" y="3233738"/>
            <a:ext cx="506412" cy="4778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5367" name="ZoneTexte 28"/>
          <p:cNvSpPr txBox="1">
            <a:spLocks noChangeArrowheads="1"/>
          </p:cNvSpPr>
          <p:nvPr/>
        </p:nvSpPr>
        <p:spPr bwMode="auto">
          <a:xfrm>
            <a:off x="4059238" y="3711575"/>
            <a:ext cx="4187825" cy="579438"/>
          </a:xfrm>
          <a:prstGeom prst="rect">
            <a:avLst/>
          </a:prstGeom>
          <a:noFill/>
          <a:ln w="9525">
            <a:noFill/>
            <a:miter lim="800000"/>
            <a:headEnd/>
            <a:tailEnd/>
          </a:ln>
        </p:spPr>
        <p:txBody>
          <a:bodyPr>
            <a:spAutoFit/>
          </a:bodyPr>
          <a:lstStyle/>
          <a:p>
            <a:pPr algn="ctr"/>
            <a:r>
              <a:rPr lang="fr-FR">
                <a:latin typeface="Calibri" pitchFamily="34" charset="0"/>
              </a:rPr>
              <a:t>Le référent du CD17. </a:t>
            </a:r>
          </a:p>
          <a:p>
            <a:pPr algn="ctr"/>
            <a:r>
              <a:rPr lang="fr-FR" sz="1400">
                <a:latin typeface="Calibri" pitchFamily="34" charset="0"/>
              </a:rPr>
              <a:t>Pierre DAVID (CTF)</a:t>
            </a:r>
          </a:p>
        </p:txBody>
      </p:sp>
      <p:sp>
        <p:nvSpPr>
          <p:cNvPr id="30" name="Flèche vers le bas 29"/>
          <p:cNvSpPr/>
          <p:nvPr/>
        </p:nvSpPr>
        <p:spPr>
          <a:xfrm>
            <a:off x="5900738" y="4637088"/>
            <a:ext cx="506412" cy="4794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5369" name="ZoneTexte 31"/>
          <p:cNvSpPr txBox="1">
            <a:spLocks noChangeArrowheads="1"/>
          </p:cNvSpPr>
          <p:nvPr/>
        </p:nvSpPr>
        <p:spPr bwMode="auto">
          <a:xfrm>
            <a:off x="4105275" y="5457825"/>
            <a:ext cx="4097338" cy="641350"/>
          </a:xfrm>
          <a:prstGeom prst="rect">
            <a:avLst/>
          </a:prstGeom>
          <a:noFill/>
          <a:ln w="9525">
            <a:noFill/>
            <a:miter lim="800000"/>
            <a:headEnd/>
            <a:tailEnd/>
          </a:ln>
        </p:spPr>
        <p:txBody>
          <a:bodyPr>
            <a:spAutoFit/>
          </a:bodyPr>
          <a:lstStyle/>
          <a:p>
            <a:pPr algn="ctr"/>
            <a:r>
              <a:rPr lang="fr-FR">
                <a:latin typeface="Calibri" pitchFamily="34" charset="0"/>
              </a:rPr>
              <a:t>Les écoles d’arbitrage et leurs animateurs. </a:t>
            </a:r>
            <a:endParaRPr lang="fr-FR" b="1">
              <a:latin typeface="Calibri" pitchFamily="34" charset="0"/>
            </a:endParaRPr>
          </a:p>
        </p:txBody>
      </p:sp>
      <p:sp>
        <p:nvSpPr>
          <p:cNvPr id="33" name="Flèche vers le bas 32"/>
          <p:cNvSpPr/>
          <p:nvPr/>
        </p:nvSpPr>
        <p:spPr>
          <a:xfrm>
            <a:off x="5900738" y="1485900"/>
            <a:ext cx="506412" cy="4778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15371" name="Image 33"/>
          <p:cNvPicPr>
            <a:picLocks noChangeAspect="1"/>
          </p:cNvPicPr>
          <p:nvPr/>
        </p:nvPicPr>
        <p:blipFill>
          <a:blip r:embed="rId4"/>
          <a:srcRect/>
          <a:stretch>
            <a:fillRect/>
          </a:stretch>
        </p:blipFill>
        <p:spPr bwMode="auto">
          <a:xfrm>
            <a:off x="161925" y="6103938"/>
            <a:ext cx="717550" cy="6016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5" name="Tableau 4"/>
          <p:cNvGraphicFramePr>
            <a:graphicFrameLocks noGrp="1"/>
          </p:cNvGraphicFramePr>
          <p:nvPr/>
        </p:nvGraphicFramePr>
        <p:xfrm>
          <a:off x="1295400" y="779463"/>
          <a:ext cx="9810750" cy="5645150"/>
        </p:xfrm>
        <a:graphic>
          <a:graphicData uri="http://schemas.openxmlformats.org/drawingml/2006/table">
            <a:tbl>
              <a:tblPr firstRow="1" bandRow="1">
                <a:tableStyleId>{5C22544A-7EE6-4342-B048-85BDC9FD1C3A}</a:tableStyleId>
              </a:tblPr>
              <a:tblGrid>
                <a:gridCol w="2019861"/>
                <a:gridCol w="4554785"/>
                <a:gridCol w="3236105"/>
              </a:tblGrid>
              <a:tr h="292124">
                <a:tc>
                  <a:txBody>
                    <a:bodyPr/>
                    <a:lstStyle/>
                    <a:p>
                      <a:pPr algn="ctr"/>
                      <a:r>
                        <a:rPr lang="fr-FR" sz="1200" dirty="0" smtClean="0"/>
                        <a:t>CLUBS</a:t>
                      </a:r>
                      <a:endParaRPr lang="fr-FR" sz="1200" dirty="0"/>
                    </a:p>
                  </a:txBody>
                  <a:tcPr/>
                </a:tc>
                <a:tc>
                  <a:txBody>
                    <a:bodyPr/>
                    <a:lstStyle/>
                    <a:p>
                      <a:pPr algn="ctr"/>
                      <a:r>
                        <a:rPr lang="fr-FR" sz="1200" dirty="0" smtClean="0"/>
                        <a:t>ANIMATEURS</a:t>
                      </a:r>
                      <a:endParaRPr lang="fr-FR" sz="1200" dirty="0"/>
                    </a:p>
                  </a:txBody>
                  <a:tcPr/>
                </a:tc>
                <a:tc>
                  <a:txBody>
                    <a:bodyPr/>
                    <a:lstStyle/>
                    <a:p>
                      <a:pPr algn="ctr"/>
                      <a:r>
                        <a:rPr lang="fr-FR" sz="1200" dirty="0" smtClean="0"/>
                        <a:t>COORDONNEES</a:t>
                      </a:r>
                      <a:endParaRPr lang="fr-FR" sz="1200" dirty="0"/>
                    </a:p>
                  </a:txBody>
                  <a:tcPr/>
                </a:tc>
              </a:tr>
              <a:tr h="315672">
                <a:tc>
                  <a:txBody>
                    <a:bodyPr/>
                    <a:lstStyle/>
                    <a:p>
                      <a:r>
                        <a:rPr lang="fr-FR" sz="1200" dirty="0" smtClean="0">
                          <a:latin typeface="+mn-lt"/>
                        </a:rPr>
                        <a:t>Aulnay</a:t>
                      </a:r>
                    </a:p>
                  </a:txBody>
                  <a:tcPr/>
                </a:tc>
                <a:tc>
                  <a:txBody>
                    <a:bodyPr/>
                    <a:lstStyle/>
                    <a:p>
                      <a:r>
                        <a:rPr lang="fr-FR" sz="1200" dirty="0" smtClean="0">
                          <a:latin typeface="+mn-lt"/>
                        </a:rPr>
                        <a:t>Pas d’école</a:t>
                      </a:r>
                      <a:endParaRPr lang="fr-FR" sz="1200" dirty="0">
                        <a:latin typeface="+mn-lt"/>
                      </a:endParaRPr>
                    </a:p>
                  </a:txBody>
                  <a:tcPr/>
                </a:tc>
                <a:tc>
                  <a:txBody>
                    <a:bodyPr/>
                    <a:lstStyle/>
                    <a:p>
                      <a:endParaRPr lang="fr-FR" sz="1200" dirty="0">
                        <a:latin typeface="+mn-lt"/>
                      </a:endParaRPr>
                    </a:p>
                  </a:txBody>
                  <a:tcPr/>
                </a:tc>
              </a:tr>
              <a:tr h="315672">
                <a:tc>
                  <a:txBody>
                    <a:bodyPr/>
                    <a:lstStyle/>
                    <a:p>
                      <a:r>
                        <a:rPr lang="fr-FR" sz="1200" dirty="0" smtClean="0">
                          <a:latin typeface="+mn-lt"/>
                        </a:rPr>
                        <a:t>Aunis</a:t>
                      </a:r>
                      <a:endParaRPr lang="fr-FR" sz="1200" dirty="0">
                        <a:latin typeface="+mn-lt"/>
                      </a:endParaRPr>
                    </a:p>
                  </a:txBody>
                  <a:tcPr/>
                </a:tc>
                <a:tc>
                  <a:txBody>
                    <a:bodyPr/>
                    <a:lstStyle/>
                    <a:p>
                      <a:r>
                        <a:rPr lang="fr-FR" sz="1200" dirty="0" smtClean="0">
                          <a:latin typeface="+mn-lt"/>
                        </a:rPr>
                        <a:t>Morgan PICOT</a:t>
                      </a:r>
                      <a:endParaRPr lang="fr-FR" sz="1200" dirty="0">
                        <a:latin typeface="+mn-lt"/>
                      </a:endParaRPr>
                    </a:p>
                  </a:txBody>
                  <a:tcPr/>
                </a:tc>
                <a:tc>
                  <a:txBody>
                    <a:bodyPr/>
                    <a:lstStyle/>
                    <a:p>
                      <a:r>
                        <a:rPr lang="fr-FR" sz="1200" dirty="0" smtClean="0">
                          <a:latin typeface="+mn-lt"/>
                        </a:rPr>
                        <a:t>06 35 54 77 10</a:t>
                      </a:r>
                      <a:endParaRPr lang="fr-FR" sz="1200" dirty="0">
                        <a:latin typeface="+mn-lt"/>
                      </a:endParaRPr>
                    </a:p>
                  </a:txBody>
                  <a:tcPr/>
                </a:tc>
              </a:tr>
              <a:tr h="315672">
                <a:tc>
                  <a:txBody>
                    <a:bodyPr/>
                    <a:lstStyle/>
                    <a:p>
                      <a:r>
                        <a:rPr lang="fr-FR" sz="1200" dirty="0" smtClean="0">
                          <a:latin typeface="+mn-lt"/>
                        </a:rPr>
                        <a:t>Courçon</a:t>
                      </a:r>
                      <a:endParaRPr lang="fr-FR" sz="1200" dirty="0">
                        <a:latin typeface="+mn-lt"/>
                      </a:endParaRPr>
                    </a:p>
                  </a:txBody>
                  <a:tcPr/>
                </a:tc>
                <a:tc>
                  <a:txBody>
                    <a:bodyPr/>
                    <a:lstStyle/>
                    <a:p>
                      <a:r>
                        <a:rPr lang="fr-FR" sz="1200" dirty="0" smtClean="0">
                          <a:latin typeface="+mn-lt"/>
                        </a:rPr>
                        <a:t>Karel</a:t>
                      </a:r>
                      <a:r>
                        <a:rPr lang="fr-FR" sz="1200" baseline="0" dirty="0" smtClean="0">
                          <a:latin typeface="+mn-lt"/>
                        </a:rPr>
                        <a:t> DUBOIS</a:t>
                      </a:r>
                    </a:p>
                  </a:txBody>
                  <a:tcPr/>
                </a:tc>
                <a:tc>
                  <a:txBody>
                    <a:bodyPr/>
                    <a:lstStyle/>
                    <a:p>
                      <a:r>
                        <a:rPr lang="fr-FR" sz="1200" dirty="0" smtClean="0">
                          <a:latin typeface="+mn-lt"/>
                        </a:rPr>
                        <a:t>06 79 71 27 18</a:t>
                      </a:r>
                      <a:endParaRPr lang="fr-FR" sz="1200" dirty="0">
                        <a:latin typeface="+mn-lt"/>
                      </a:endParaRPr>
                    </a:p>
                  </a:txBody>
                  <a:tcPr/>
                </a:tc>
              </a:tr>
              <a:tr h="315672">
                <a:tc>
                  <a:txBody>
                    <a:bodyPr/>
                    <a:lstStyle/>
                    <a:p>
                      <a:r>
                        <a:rPr lang="fr-FR" sz="1200" dirty="0" smtClean="0">
                          <a:latin typeface="+mn-lt"/>
                        </a:rPr>
                        <a:t>La</a:t>
                      </a:r>
                      <a:r>
                        <a:rPr lang="fr-FR" sz="1200" baseline="0" dirty="0" smtClean="0">
                          <a:latin typeface="+mn-lt"/>
                        </a:rPr>
                        <a:t> Tremblade</a:t>
                      </a:r>
                      <a:endParaRPr lang="fr-FR" sz="1200" dirty="0">
                        <a:latin typeface="+mn-lt"/>
                      </a:endParaRPr>
                    </a:p>
                  </a:txBody>
                  <a:tcPr/>
                </a:tc>
                <a:tc>
                  <a:txBody>
                    <a:bodyPr/>
                    <a:lstStyle/>
                    <a:p>
                      <a:r>
                        <a:rPr lang="fr-FR" sz="1200" dirty="0" smtClean="0">
                          <a:latin typeface="+mn-lt"/>
                        </a:rPr>
                        <a:t>Gilles PARISOT</a:t>
                      </a:r>
                      <a:endParaRPr lang="fr-FR" sz="1200" dirty="0">
                        <a:latin typeface="+mn-lt"/>
                      </a:endParaRPr>
                    </a:p>
                  </a:txBody>
                  <a:tcPr/>
                </a:tc>
                <a:tc>
                  <a:txBody>
                    <a:bodyPr/>
                    <a:lstStyle/>
                    <a:p>
                      <a:r>
                        <a:rPr lang="fr-FR" sz="1200" dirty="0" smtClean="0">
                          <a:latin typeface="+mn-lt"/>
                        </a:rPr>
                        <a:t>06 10 37 25 46</a:t>
                      </a:r>
                      <a:endParaRPr lang="fr-FR" sz="1200" dirty="0">
                        <a:latin typeface="+mn-lt"/>
                      </a:endParaRPr>
                    </a:p>
                  </a:txBody>
                  <a:tcPr/>
                </a:tc>
              </a:tr>
              <a:tr h="315672">
                <a:tc>
                  <a:txBody>
                    <a:bodyPr/>
                    <a:lstStyle/>
                    <a:p>
                      <a:r>
                        <a:rPr lang="fr-FR" sz="1200" dirty="0" smtClean="0">
                          <a:latin typeface="+mn-lt"/>
                        </a:rPr>
                        <a:t>Matha</a:t>
                      </a:r>
                      <a:endParaRPr lang="fr-FR" sz="1200" dirty="0">
                        <a:latin typeface="+mn-lt"/>
                      </a:endParaRPr>
                    </a:p>
                  </a:txBody>
                  <a:tcPr/>
                </a:tc>
                <a:tc>
                  <a:txBody>
                    <a:bodyPr/>
                    <a:lstStyle/>
                    <a:p>
                      <a:r>
                        <a:rPr lang="fr-FR" sz="1200" dirty="0" smtClean="0">
                          <a:latin typeface="+mn-lt"/>
                        </a:rPr>
                        <a:t>En construction</a:t>
                      </a:r>
                      <a:endParaRPr lang="fr-FR" sz="1200" dirty="0">
                        <a:latin typeface="+mn-lt"/>
                      </a:endParaRPr>
                    </a:p>
                  </a:txBody>
                  <a:tcPr/>
                </a:tc>
                <a:tc>
                  <a:txBody>
                    <a:bodyPr/>
                    <a:lstStyle/>
                    <a:p>
                      <a:endParaRPr lang="fr-FR" sz="1200" dirty="0">
                        <a:latin typeface="+mn-lt"/>
                      </a:endParaRPr>
                    </a:p>
                  </a:txBody>
                  <a:tcPr/>
                </a:tc>
              </a:tr>
              <a:tr h="315672">
                <a:tc>
                  <a:txBody>
                    <a:bodyPr/>
                    <a:lstStyle/>
                    <a:p>
                      <a:r>
                        <a:rPr lang="fr-FR" sz="1200" dirty="0" smtClean="0">
                          <a:latin typeface="+mn-lt"/>
                        </a:rPr>
                        <a:t>Montguyon</a:t>
                      </a:r>
                      <a:endParaRPr lang="fr-FR" sz="1200" dirty="0">
                        <a:latin typeface="+mn-lt"/>
                      </a:endParaRPr>
                    </a:p>
                  </a:txBody>
                  <a:tcPr/>
                </a:tc>
                <a:tc>
                  <a:txBody>
                    <a:bodyPr/>
                    <a:lstStyle/>
                    <a:p>
                      <a:r>
                        <a:rPr lang="fr-FR" sz="1200" dirty="0" smtClean="0">
                          <a:latin typeface="+mn-lt"/>
                        </a:rPr>
                        <a:t>Pas d’école</a:t>
                      </a:r>
                      <a:endParaRPr lang="fr-FR" sz="1200" dirty="0">
                        <a:latin typeface="+mn-lt"/>
                      </a:endParaRPr>
                    </a:p>
                  </a:txBody>
                  <a:tcPr/>
                </a:tc>
                <a:tc>
                  <a:txBody>
                    <a:bodyPr/>
                    <a:lstStyle/>
                    <a:p>
                      <a:endParaRPr lang="fr-FR" sz="1200" dirty="0">
                        <a:latin typeface="+mn-lt"/>
                      </a:endParaRPr>
                    </a:p>
                  </a:txBody>
                  <a:tcPr/>
                </a:tc>
              </a:tr>
              <a:tr h="315672">
                <a:tc>
                  <a:txBody>
                    <a:bodyPr/>
                    <a:lstStyle/>
                    <a:p>
                      <a:r>
                        <a:rPr lang="fr-FR" sz="1200" dirty="0" smtClean="0">
                          <a:latin typeface="+mn-lt"/>
                        </a:rPr>
                        <a:t>Oléron</a:t>
                      </a:r>
                      <a:endParaRPr lang="fr-FR" sz="1200" dirty="0">
                        <a:latin typeface="+mn-lt"/>
                      </a:endParaRPr>
                    </a:p>
                  </a:txBody>
                  <a:tcPr/>
                </a:tc>
                <a:tc>
                  <a:txBody>
                    <a:bodyPr/>
                    <a:lstStyle/>
                    <a:p>
                      <a:pPr algn="l" fontAlgn="ctr"/>
                      <a:r>
                        <a:rPr lang="fr-FR" sz="1200" b="0" i="0" u="none" strike="noStrike" dirty="0" smtClean="0">
                          <a:solidFill>
                            <a:srgbClr val="000000"/>
                          </a:solidFill>
                          <a:effectLst/>
                          <a:latin typeface="+mn-lt"/>
                        </a:rPr>
                        <a:t>   Mathilde Constantin </a:t>
                      </a:r>
                      <a:endParaRPr lang="fr-FR" sz="1200" b="0" i="0" u="none" strike="noStrike" dirty="0">
                        <a:solidFill>
                          <a:srgbClr val="000000"/>
                        </a:solidFill>
                        <a:effectLst/>
                        <a:latin typeface="+mn-lt"/>
                      </a:endParaRPr>
                    </a:p>
                  </a:txBody>
                  <a:tcPr marL="9525" marR="9525" marT="9525" marB="0" anchor="ctr"/>
                </a:tc>
                <a:tc>
                  <a:txBody>
                    <a:bodyPr/>
                    <a:lstStyle/>
                    <a:p>
                      <a:r>
                        <a:rPr lang="fr-FR" sz="1200" dirty="0" smtClean="0">
                          <a:latin typeface="+mn-lt"/>
                        </a:rPr>
                        <a:t>06 66 69 91 03</a:t>
                      </a:r>
                      <a:endParaRPr lang="fr-FR" sz="1200" dirty="0">
                        <a:latin typeface="+mn-lt"/>
                      </a:endParaRPr>
                    </a:p>
                  </a:txBody>
                  <a:tcPr/>
                </a:tc>
              </a:tr>
              <a:tr h="315672">
                <a:tc>
                  <a:txBody>
                    <a:bodyPr/>
                    <a:lstStyle/>
                    <a:p>
                      <a:r>
                        <a:rPr lang="fr-FR" sz="1200" dirty="0" smtClean="0">
                          <a:latin typeface="+mn-lt"/>
                        </a:rPr>
                        <a:t>Pons / Gémozac</a:t>
                      </a:r>
                      <a:endParaRPr lang="fr-FR" sz="1200" dirty="0">
                        <a:latin typeface="+mn-lt"/>
                      </a:endParaRPr>
                    </a:p>
                  </a:txBody>
                  <a:tcPr/>
                </a:tc>
                <a:tc>
                  <a:txBody>
                    <a:bodyPr/>
                    <a:lstStyle/>
                    <a:p>
                      <a:r>
                        <a:rPr lang="en-US" sz="1200" dirty="0" smtClean="0">
                          <a:latin typeface="+mn-lt"/>
                        </a:rPr>
                        <a:t>Christian AUBERT LASSARADE</a:t>
                      </a:r>
                      <a:r>
                        <a:rPr lang="en-US" sz="1200" baseline="0" dirty="0" smtClean="0">
                          <a:latin typeface="+mn-lt"/>
                        </a:rPr>
                        <a:t> - </a:t>
                      </a:r>
                      <a:r>
                        <a:rPr lang="en-US" sz="1200" dirty="0" smtClean="0">
                          <a:latin typeface="+mn-lt"/>
                        </a:rPr>
                        <a:t>Florian SELIN</a:t>
                      </a:r>
                      <a:endParaRPr lang="fr-FR" sz="1200" dirty="0">
                        <a:latin typeface="+mn-lt"/>
                      </a:endParaRPr>
                    </a:p>
                  </a:txBody>
                  <a:tcPr/>
                </a:tc>
                <a:tc>
                  <a:txBody>
                    <a:bodyPr/>
                    <a:lstStyle/>
                    <a:p>
                      <a:r>
                        <a:rPr lang="fr-FR" sz="1200" dirty="0" smtClean="0">
                          <a:latin typeface="+mn-lt"/>
                        </a:rPr>
                        <a:t>06 16 75 11 15 – 06 08 62 97 80</a:t>
                      </a:r>
                      <a:endParaRPr lang="fr-FR" sz="1200" dirty="0">
                        <a:latin typeface="+mn-lt"/>
                      </a:endParaRPr>
                    </a:p>
                  </a:txBody>
                  <a:tcPr/>
                </a:tc>
              </a:tr>
              <a:tr h="315672">
                <a:tc>
                  <a:txBody>
                    <a:bodyPr/>
                    <a:lstStyle/>
                    <a:p>
                      <a:r>
                        <a:rPr lang="fr-FR" sz="1200" dirty="0" smtClean="0">
                          <a:latin typeface="+mn-lt"/>
                        </a:rPr>
                        <a:t>Ré</a:t>
                      </a:r>
                      <a:endParaRPr lang="fr-FR" sz="1200" dirty="0">
                        <a:latin typeface="+mn-lt"/>
                      </a:endParaRPr>
                    </a:p>
                  </a:txBody>
                  <a:tcPr/>
                </a:tc>
                <a:tc>
                  <a:txBody>
                    <a:bodyPr/>
                    <a:lstStyle/>
                    <a:p>
                      <a:r>
                        <a:rPr lang="fr-FR" sz="1200" dirty="0" smtClean="0">
                          <a:latin typeface="+mn-lt"/>
                        </a:rPr>
                        <a:t>Ludovic GLAZIOU </a:t>
                      </a:r>
                      <a:endParaRPr lang="fr-FR" sz="1200" dirty="0">
                        <a:latin typeface="+mn-lt"/>
                      </a:endParaRPr>
                    </a:p>
                  </a:txBody>
                  <a:tcPr/>
                </a:tc>
                <a:tc>
                  <a:txBody>
                    <a:bodyPr/>
                    <a:lstStyle/>
                    <a:p>
                      <a:r>
                        <a:rPr lang="fr-FR" sz="1200" dirty="0" smtClean="0">
                          <a:latin typeface="+mn-lt"/>
                        </a:rPr>
                        <a:t>06 17 98 82 51</a:t>
                      </a:r>
                      <a:endParaRPr lang="fr-FR" sz="1200" dirty="0">
                        <a:latin typeface="+mn-lt"/>
                      </a:endParaRPr>
                    </a:p>
                  </a:txBody>
                  <a:tcPr/>
                </a:tc>
              </a:tr>
              <a:tr h="315672">
                <a:tc>
                  <a:txBody>
                    <a:bodyPr/>
                    <a:lstStyle/>
                    <a:p>
                      <a:r>
                        <a:rPr lang="fr-FR" sz="1200" dirty="0" smtClean="0">
                          <a:latin typeface="+mn-lt"/>
                        </a:rPr>
                        <a:t>Rochefort</a:t>
                      </a:r>
                      <a:endParaRPr lang="fr-FR" sz="1200" dirty="0">
                        <a:latin typeface="+mn-lt"/>
                      </a:endParaRPr>
                    </a:p>
                  </a:txBody>
                  <a:tcPr/>
                </a:tc>
                <a:tc>
                  <a:txBody>
                    <a:bodyPr/>
                    <a:lstStyle/>
                    <a:p>
                      <a:r>
                        <a:rPr lang="fr-FR" sz="1200" dirty="0" smtClean="0">
                          <a:latin typeface="+mn-lt"/>
                        </a:rPr>
                        <a:t>Marie</a:t>
                      </a:r>
                      <a:r>
                        <a:rPr lang="fr-FR" sz="1200" baseline="0" dirty="0" smtClean="0">
                          <a:latin typeface="+mn-lt"/>
                        </a:rPr>
                        <a:t> BARNEYRAT – Rodolphe STEPHO</a:t>
                      </a:r>
                      <a:endParaRPr lang="fr-FR" sz="1200" dirty="0">
                        <a:latin typeface="+mn-lt"/>
                      </a:endParaRPr>
                    </a:p>
                  </a:txBody>
                  <a:tcPr/>
                </a:tc>
                <a:tc>
                  <a:txBody>
                    <a:bodyPr/>
                    <a:lstStyle/>
                    <a:p>
                      <a:r>
                        <a:rPr lang="fr-FR" sz="1200" dirty="0" smtClean="0">
                          <a:latin typeface="+mn-lt"/>
                        </a:rPr>
                        <a:t>06 63 47 21 16 – 06 18 38 50 93</a:t>
                      </a:r>
                      <a:endParaRPr lang="fr-FR" sz="1200" dirty="0">
                        <a:latin typeface="+mn-lt"/>
                      </a:endParaRPr>
                    </a:p>
                  </a:txBody>
                  <a:tcPr/>
                </a:tc>
              </a:tr>
              <a:tr h="315672">
                <a:tc>
                  <a:txBody>
                    <a:bodyPr/>
                    <a:lstStyle/>
                    <a:p>
                      <a:r>
                        <a:rPr lang="fr-FR" sz="1200" dirty="0" smtClean="0">
                          <a:latin typeface="+mn-lt"/>
                        </a:rPr>
                        <a:t>Royan</a:t>
                      </a:r>
                      <a:r>
                        <a:rPr lang="fr-FR" sz="1200" baseline="0" dirty="0" smtClean="0">
                          <a:latin typeface="+mn-lt"/>
                        </a:rPr>
                        <a:t> St Georges</a:t>
                      </a:r>
                      <a:endParaRPr lang="fr-FR" sz="1200" dirty="0">
                        <a:latin typeface="+mn-lt"/>
                      </a:endParaRPr>
                    </a:p>
                  </a:txBody>
                  <a:tcPr/>
                </a:tc>
                <a:tc>
                  <a:txBody>
                    <a:bodyPr/>
                    <a:lstStyle/>
                    <a:p>
                      <a:r>
                        <a:rPr lang="fr-FR" sz="1200" dirty="0" smtClean="0">
                          <a:latin typeface="+mn-lt"/>
                        </a:rPr>
                        <a:t>Michel</a:t>
                      </a:r>
                      <a:r>
                        <a:rPr lang="fr-FR" sz="1200" baseline="0" dirty="0" smtClean="0">
                          <a:latin typeface="+mn-lt"/>
                        </a:rPr>
                        <a:t> SALMON – Jean Michel ECHEPART</a:t>
                      </a:r>
                      <a:endParaRPr lang="fr-FR" sz="1200" dirty="0">
                        <a:latin typeface="+mn-lt"/>
                      </a:endParaRPr>
                    </a:p>
                  </a:txBody>
                  <a:tcPr/>
                </a:tc>
                <a:tc>
                  <a:txBody>
                    <a:bodyPr/>
                    <a:lstStyle/>
                    <a:p>
                      <a:r>
                        <a:rPr lang="fr-FR" sz="1200" dirty="0" smtClean="0">
                          <a:latin typeface="+mn-lt"/>
                        </a:rPr>
                        <a:t>06 48 39 04 47 – 06 08 80 75 05</a:t>
                      </a:r>
                      <a:endParaRPr lang="fr-FR" sz="1200" dirty="0">
                        <a:latin typeface="+mn-lt"/>
                      </a:endParaRPr>
                    </a:p>
                  </a:txBody>
                  <a:tcPr/>
                </a:tc>
              </a:tr>
              <a:tr h="315672">
                <a:tc>
                  <a:txBody>
                    <a:bodyPr/>
                    <a:lstStyle/>
                    <a:p>
                      <a:r>
                        <a:rPr lang="fr-FR" sz="1200" dirty="0" smtClean="0">
                          <a:latin typeface="+mn-lt"/>
                        </a:rPr>
                        <a:t>Saintes</a:t>
                      </a:r>
                      <a:endParaRPr lang="fr-FR" sz="1200" dirty="0">
                        <a:latin typeface="+mn-lt"/>
                      </a:endParaRPr>
                    </a:p>
                  </a:txBody>
                  <a:tcPr/>
                </a:tc>
                <a:tc>
                  <a:txBody>
                    <a:bodyPr/>
                    <a:lstStyle/>
                    <a:p>
                      <a:r>
                        <a:rPr lang="fr-FR" sz="1200" dirty="0" smtClean="0">
                          <a:latin typeface="+mn-lt"/>
                        </a:rPr>
                        <a:t>Jean François NGOME</a:t>
                      </a:r>
                      <a:endParaRPr lang="fr-FR" sz="1200" dirty="0">
                        <a:latin typeface="+mn-lt"/>
                      </a:endParaRPr>
                    </a:p>
                  </a:txBody>
                  <a:tcPr/>
                </a:tc>
                <a:tc>
                  <a:txBody>
                    <a:bodyPr/>
                    <a:lstStyle/>
                    <a:p>
                      <a:r>
                        <a:rPr lang="fr-FR" sz="1200" dirty="0" smtClean="0">
                          <a:latin typeface="+mn-lt"/>
                        </a:rPr>
                        <a:t>06 64 61 82 58</a:t>
                      </a:r>
                      <a:endParaRPr lang="fr-FR" sz="1200" dirty="0">
                        <a:latin typeface="+mn-lt"/>
                      </a:endParaRPr>
                    </a:p>
                  </a:txBody>
                  <a:tcPr/>
                </a:tc>
              </a:tr>
              <a:tr h="302820">
                <a:tc>
                  <a:txBody>
                    <a:bodyPr/>
                    <a:lstStyle/>
                    <a:p>
                      <a:r>
                        <a:rPr lang="fr-FR" sz="1200" dirty="0" smtClean="0">
                          <a:latin typeface="+mn-lt"/>
                        </a:rPr>
                        <a:t>Haute Saintonge</a:t>
                      </a:r>
                      <a:endParaRPr lang="fr-FR" sz="1200" dirty="0">
                        <a:latin typeface="+mn-lt"/>
                      </a:endParaRPr>
                    </a:p>
                  </a:txBody>
                  <a:tcPr/>
                </a:tc>
                <a:tc>
                  <a:txBody>
                    <a:bodyPr/>
                    <a:lstStyle/>
                    <a:p>
                      <a:r>
                        <a:rPr lang="de-DE" sz="1200" dirty="0" smtClean="0">
                          <a:latin typeface="+mn-lt"/>
                        </a:rPr>
                        <a:t>Céline LEMBERT -</a:t>
                      </a:r>
                      <a:r>
                        <a:rPr lang="de-DE" sz="1200" baseline="0" dirty="0" smtClean="0">
                          <a:latin typeface="+mn-lt"/>
                        </a:rPr>
                        <a:t> </a:t>
                      </a:r>
                      <a:r>
                        <a:rPr lang="de-DE" sz="1200" dirty="0" smtClean="0">
                          <a:latin typeface="+mn-lt"/>
                        </a:rPr>
                        <a:t>Kevin DOS</a:t>
                      </a:r>
                      <a:r>
                        <a:rPr lang="de-DE" sz="1200" baseline="0" dirty="0" smtClean="0">
                          <a:latin typeface="+mn-lt"/>
                        </a:rPr>
                        <a:t> REIS - Geoffroy LEMBERT</a:t>
                      </a:r>
                      <a:endParaRPr lang="de-DE" sz="1200" dirty="0" smtClean="0">
                        <a:latin typeface="+mn-lt"/>
                      </a:endParaRPr>
                    </a:p>
                  </a:txBody>
                  <a:tcPr/>
                </a:tc>
                <a:tc>
                  <a:txBody>
                    <a:bodyPr/>
                    <a:lstStyle/>
                    <a:p>
                      <a:r>
                        <a:rPr lang="fr-FR" sz="1200" dirty="0" smtClean="0">
                          <a:latin typeface="+mn-lt"/>
                        </a:rPr>
                        <a:t>06 71 48 50 32 – 06 17 07 58 21 - 06 83 94 09 85</a:t>
                      </a:r>
                      <a:endParaRPr lang="fr-FR" sz="1200" dirty="0">
                        <a:latin typeface="+mn-lt"/>
                      </a:endParaRPr>
                    </a:p>
                  </a:txBody>
                  <a:tcPr/>
                </a:tc>
              </a:tr>
              <a:tr h="315672">
                <a:tc>
                  <a:txBody>
                    <a:bodyPr/>
                    <a:lstStyle/>
                    <a:p>
                      <a:r>
                        <a:rPr lang="fr-FR" sz="1200" dirty="0" smtClean="0">
                          <a:latin typeface="+mn-lt"/>
                        </a:rPr>
                        <a:t>St Hilaire</a:t>
                      </a:r>
                      <a:r>
                        <a:rPr lang="fr-FR" sz="1200" baseline="0" dirty="0" smtClean="0">
                          <a:latin typeface="+mn-lt"/>
                        </a:rPr>
                        <a:t> / St jean </a:t>
                      </a:r>
                      <a:endParaRPr lang="fr-FR" sz="1200" dirty="0">
                        <a:latin typeface="+mn-lt"/>
                      </a:endParaRPr>
                    </a:p>
                  </a:txBody>
                  <a:tcPr/>
                </a:tc>
                <a:tc>
                  <a:txBody>
                    <a:bodyPr/>
                    <a:lstStyle/>
                    <a:p>
                      <a:r>
                        <a:rPr lang="fr-FR" sz="1200" dirty="0" smtClean="0">
                          <a:latin typeface="+mn-lt"/>
                        </a:rPr>
                        <a:t>Benjamin</a:t>
                      </a:r>
                      <a:r>
                        <a:rPr lang="fr-FR" sz="1200" baseline="0" dirty="0" smtClean="0">
                          <a:latin typeface="+mn-lt"/>
                        </a:rPr>
                        <a:t> GEOFFROY</a:t>
                      </a:r>
                      <a:endParaRPr lang="fr-FR" sz="1200" dirty="0">
                        <a:latin typeface="+mn-lt"/>
                      </a:endParaRPr>
                    </a:p>
                  </a:txBody>
                  <a:tcPr/>
                </a:tc>
                <a:tc>
                  <a:txBody>
                    <a:bodyPr/>
                    <a:lstStyle/>
                    <a:p>
                      <a:r>
                        <a:rPr lang="fr-FR" sz="1200" dirty="0" smtClean="0">
                          <a:latin typeface="+mn-lt"/>
                        </a:rPr>
                        <a:t>06 63 76</a:t>
                      </a:r>
                      <a:r>
                        <a:rPr lang="fr-FR" sz="1200" baseline="0" dirty="0" smtClean="0">
                          <a:latin typeface="+mn-lt"/>
                        </a:rPr>
                        <a:t> 21 53</a:t>
                      </a:r>
                      <a:endParaRPr lang="fr-FR" sz="1200" dirty="0">
                        <a:latin typeface="+mn-lt"/>
                      </a:endParaRPr>
                    </a:p>
                  </a:txBody>
                  <a:tcPr/>
                </a:tc>
              </a:tr>
              <a:tr h="315672">
                <a:tc>
                  <a:txBody>
                    <a:bodyPr/>
                    <a:lstStyle/>
                    <a:p>
                      <a:r>
                        <a:rPr lang="fr-FR" sz="1200" dirty="0" smtClean="0">
                          <a:latin typeface="+mn-lt"/>
                        </a:rPr>
                        <a:t>St Xandre</a:t>
                      </a:r>
                      <a:endParaRPr lang="fr-FR" sz="1200" dirty="0">
                        <a:latin typeface="+mn-lt"/>
                      </a:endParaRPr>
                    </a:p>
                  </a:txBody>
                  <a:tcPr/>
                </a:tc>
                <a:tc>
                  <a:txBody>
                    <a:bodyPr/>
                    <a:lstStyle/>
                    <a:p>
                      <a:r>
                        <a:rPr lang="fr-FR" sz="1200" dirty="0" smtClean="0">
                          <a:latin typeface="+mn-lt"/>
                        </a:rPr>
                        <a:t>Fabrice PARADIS</a:t>
                      </a:r>
                      <a:endParaRPr lang="fr-FR" sz="1200" dirty="0">
                        <a:latin typeface="+mn-lt"/>
                      </a:endParaRPr>
                    </a:p>
                  </a:txBody>
                  <a:tcPr/>
                </a:tc>
                <a:tc>
                  <a:txBody>
                    <a:bodyPr/>
                    <a:lstStyle/>
                    <a:p>
                      <a:r>
                        <a:rPr lang="fr-FR" sz="1200" dirty="0" smtClean="0">
                          <a:latin typeface="+mn-lt"/>
                        </a:rPr>
                        <a:t>06 15</a:t>
                      </a:r>
                      <a:r>
                        <a:rPr lang="fr-FR" sz="1200" baseline="0" dirty="0" smtClean="0">
                          <a:latin typeface="+mn-lt"/>
                        </a:rPr>
                        <a:t> 94 45 11 </a:t>
                      </a:r>
                      <a:endParaRPr lang="fr-FR" sz="1200" dirty="0">
                        <a:latin typeface="+mn-lt"/>
                      </a:endParaRPr>
                    </a:p>
                  </a:txBody>
                  <a:tcPr/>
                </a:tc>
              </a:tr>
              <a:tr h="315672">
                <a:tc>
                  <a:txBody>
                    <a:bodyPr/>
                    <a:lstStyle/>
                    <a:p>
                      <a:r>
                        <a:rPr lang="fr-FR" sz="1200" dirty="0" smtClean="0">
                          <a:latin typeface="+mn-lt"/>
                        </a:rPr>
                        <a:t>Surgères</a:t>
                      </a:r>
                      <a:endParaRPr lang="fr-FR" sz="1200" dirty="0">
                        <a:latin typeface="+mn-lt"/>
                      </a:endParaRPr>
                    </a:p>
                  </a:txBody>
                  <a:tcPr/>
                </a:tc>
                <a:tc>
                  <a:txBody>
                    <a:bodyPr/>
                    <a:lstStyle/>
                    <a:p>
                      <a:r>
                        <a:rPr lang="fr-FR" sz="1200" dirty="0" smtClean="0">
                          <a:latin typeface="+mn-lt"/>
                        </a:rPr>
                        <a:t>Clément</a:t>
                      </a:r>
                      <a:r>
                        <a:rPr lang="fr-FR" sz="1200" baseline="0" dirty="0" smtClean="0">
                          <a:latin typeface="+mn-lt"/>
                        </a:rPr>
                        <a:t> SIMONNET</a:t>
                      </a:r>
                      <a:endParaRPr lang="fr-FR" sz="1200" dirty="0">
                        <a:latin typeface="+mn-lt"/>
                      </a:endParaRPr>
                    </a:p>
                  </a:txBody>
                  <a:tcPr/>
                </a:tc>
                <a:tc>
                  <a:txBody>
                    <a:bodyPr/>
                    <a:lstStyle/>
                    <a:p>
                      <a:r>
                        <a:rPr lang="fr-FR" sz="1200" dirty="0" smtClean="0">
                          <a:latin typeface="+mn-lt"/>
                        </a:rPr>
                        <a:t>07 51 61 28 15 </a:t>
                      </a:r>
                      <a:endParaRPr lang="fr-FR" sz="1200" dirty="0">
                        <a:latin typeface="+mn-lt"/>
                      </a:endParaRPr>
                    </a:p>
                  </a:txBody>
                  <a:tcPr/>
                </a:tc>
              </a:tr>
              <a:tr h="315672">
                <a:tc>
                  <a:txBody>
                    <a:bodyPr/>
                    <a:lstStyle/>
                    <a:p>
                      <a:r>
                        <a:rPr lang="fr-FR" sz="1200" dirty="0" smtClean="0">
                          <a:latin typeface="+mn-lt"/>
                        </a:rPr>
                        <a:t>Tonnay Charente </a:t>
                      </a:r>
                      <a:endParaRPr lang="fr-FR" sz="1200" dirty="0">
                        <a:latin typeface="+mn-lt"/>
                      </a:endParaRPr>
                    </a:p>
                  </a:txBody>
                  <a:tcPr/>
                </a:tc>
                <a:tc>
                  <a:txBody>
                    <a:bodyPr/>
                    <a:lstStyle/>
                    <a:p>
                      <a:r>
                        <a:rPr lang="fr-FR" sz="1200" dirty="0" smtClean="0">
                          <a:latin typeface="+mn-lt"/>
                        </a:rPr>
                        <a:t>Fabien VIOLLET</a:t>
                      </a:r>
                      <a:endParaRPr lang="fr-FR" sz="1200" dirty="0">
                        <a:latin typeface="+mn-lt"/>
                      </a:endParaRPr>
                    </a:p>
                  </a:txBody>
                  <a:tcPr/>
                </a:tc>
                <a:tc>
                  <a:txBody>
                    <a:bodyPr/>
                    <a:lstStyle/>
                    <a:p>
                      <a:r>
                        <a:rPr lang="fr-FR" sz="1200" dirty="0" smtClean="0">
                          <a:latin typeface="+mn-lt"/>
                        </a:rPr>
                        <a:t>06 76 28 77 67</a:t>
                      </a:r>
                      <a:endParaRPr lang="fr-FR" sz="1200" dirty="0">
                        <a:latin typeface="+mn-lt"/>
                      </a:endParaRPr>
                    </a:p>
                  </a:txBody>
                  <a:tcPr/>
                </a:tc>
              </a:tr>
            </a:tbl>
          </a:graphicData>
        </a:graphic>
      </p:graphicFrame>
      <p:sp>
        <p:nvSpPr>
          <p:cNvPr id="16464" name="ZoneTexte 5"/>
          <p:cNvSpPr txBox="1">
            <a:spLocks noChangeArrowheads="1"/>
          </p:cNvSpPr>
          <p:nvPr/>
        </p:nvSpPr>
        <p:spPr bwMode="auto">
          <a:xfrm>
            <a:off x="2235200" y="93663"/>
            <a:ext cx="7196138" cy="460375"/>
          </a:xfrm>
          <a:prstGeom prst="rect">
            <a:avLst/>
          </a:prstGeom>
          <a:noFill/>
          <a:ln w="9525">
            <a:noFill/>
            <a:miter lim="800000"/>
            <a:headEnd/>
            <a:tailEnd/>
          </a:ln>
        </p:spPr>
        <p:txBody>
          <a:bodyPr>
            <a:spAutoFit/>
          </a:bodyPr>
          <a:lstStyle/>
          <a:p>
            <a:r>
              <a:rPr lang="fr-FR" sz="2400" b="1">
                <a:latin typeface="Calibri" pitchFamily="34" charset="0"/>
              </a:rPr>
              <a:t>       LES ÉCOLES D’ARBITRAGE SUR NOTRE TERRITOIRE </a:t>
            </a:r>
          </a:p>
        </p:txBody>
      </p:sp>
      <p:pic>
        <p:nvPicPr>
          <p:cNvPr id="16465" name="Image 6"/>
          <p:cNvPicPr>
            <a:picLocks noChangeAspect="1"/>
          </p:cNvPicPr>
          <p:nvPr/>
        </p:nvPicPr>
        <p:blipFill>
          <a:blip r:embed="rId3"/>
          <a:srcRect/>
          <a:stretch>
            <a:fillRect/>
          </a:stretch>
        </p:blipFill>
        <p:spPr bwMode="auto">
          <a:xfrm>
            <a:off x="125413" y="139700"/>
            <a:ext cx="620712" cy="695325"/>
          </a:xfrm>
          <a:prstGeom prst="rect">
            <a:avLst/>
          </a:prstGeom>
          <a:noFill/>
          <a:ln w="9525">
            <a:noFill/>
            <a:miter lim="800000"/>
            <a:headEnd/>
            <a:tailEnd/>
          </a:ln>
        </p:spPr>
      </p:pic>
      <p:pic>
        <p:nvPicPr>
          <p:cNvPr id="16466" name="Image 7"/>
          <p:cNvPicPr>
            <a:picLocks noChangeAspect="1"/>
          </p:cNvPicPr>
          <p:nvPr/>
        </p:nvPicPr>
        <p:blipFill>
          <a:blip r:embed="rId4"/>
          <a:srcRect/>
          <a:stretch>
            <a:fillRect/>
          </a:stretch>
        </p:blipFill>
        <p:spPr bwMode="auto">
          <a:xfrm>
            <a:off x="11391900" y="139700"/>
            <a:ext cx="639763" cy="639763"/>
          </a:xfrm>
          <a:prstGeom prst="rect">
            <a:avLst/>
          </a:prstGeom>
          <a:noFill/>
          <a:ln w="9525">
            <a:noFill/>
            <a:miter lim="800000"/>
            <a:headEnd/>
            <a:tailEnd/>
          </a:ln>
        </p:spPr>
      </p:pic>
      <p:pic>
        <p:nvPicPr>
          <p:cNvPr id="16467" name="Image 8"/>
          <p:cNvPicPr>
            <a:picLocks noChangeAspect="1"/>
          </p:cNvPicPr>
          <p:nvPr/>
        </p:nvPicPr>
        <p:blipFill>
          <a:blip r:embed="rId5"/>
          <a:srcRect/>
          <a:stretch>
            <a:fillRect/>
          </a:stretch>
        </p:blipFill>
        <p:spPr bwMode="auto">
          <a:xfrm>
            <a:off x="125413" y="6153150"/>
            <a:ext cx="727075" cy="609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160838" y="131763"/>
            <a:ext cx="3065462" cy="541337"/>
          </a:xfrm>
        </p:spPr>
        <p:txBody>
          <a:bodyPr rtlCol="0">
            <a:normAutofit/>
          </a:bodyPr>
          <a:lstStyle/>
          <a:p>
            <a:pPr algn="ctr" eaLnBrk="1" fontAlgn="auto" hangingPunct="1">
              <a:spcAft>
                <a:spcPts val="0"/>
              </a:spcAft>
              <a:defRPr/>
            </a:pPr>
            <a:r>
              <a:rPr lang="fr-FR" sz="1800" b="1" dirty="0" smtClean="0">
                <a:latin typeface="+mn-lt"/>
              </a:rPr>
              <a:t>L’ÉCOLE D’ARBITRAGE </a:t>
            </a:r>
            <a:endParaRPr lang="fr-FR" sz="1800" b="1" dirty="0">
              <a:latin typeface="+mn-lt"/>
            </a:endParaRPr>
          </a:p>
        </p:txBody>
      </p:sp>
      <p:pic>
        <p:nvPicPr>
          <p:cNvPr id="18435" name="Image 3"/>
          <p:cNvPicPr>
            <a:picLocks noChangeAspect="1"/>
          </p:cNvPicPr>
          <p:nvPr/>
        </p:nvPicPr>
        <p:blipFill>
          <a:blip r:embed="rId2"/>
          <a:srcRect/>
          <a:stretch>
            <a:fillRect/>
          </a:stretch>
        </p:blipFill>
        <p:spPr bwMode="auto">
          <a:xfrm>
            <a:off x="125413" y="139700"/>
            <a:ext cx="620712" cy="695325"/>
          </a:xfrm>
          <a:prstGeom prst="rect">
            <a:avLst/>
          </a:prstGeom>
          <a:noFill/>
          <a:ln w="9525">
            <a:noFill/>
            <a:miter lim="800000"/>
            <a:headEnd/>
            <a:tailEnd/>
          </a:ln>
        </p:spPr>
      </p:pic>
      <p:pic>
        <p:nvPicPr>
          <p:cNvPr id="18436" name="Image 4"/>
          <p:cNvPicPr>
            <a:picLocks noChangeAspect="1"/>
          </p:cNvPicPr>
          <p:nvPr/>
        </p:nvPicPr>
        <p:blipFill>
          <a:blip r:embed="rId3"/>
          <a:srcRect/>
          <a:stretch>
            <a:fillRect/>
          </a:stretch>
        </p:blipFill>
        <p:spPr bwMode="auto">
          <a:xfrm>
            <a:off x="11353800" y="195263"/>
            <a:ext cx="639763" cy="639762"/>
          </a:xfrm>
          <a:prstGeom prst="rect">
            <a:avLst/>
          </a:prstGeom>
          <a:noFill/>
          <a:ln w="9525">
            <a:noFill/>
            <a:miter lim="800000"/>
            <a:headEnd/>
            <a:tailEnd/>
          </a:ln>
        </p:spPr>
      </p:pic>
      <p:graphicFrame>
        <p:nvGraphicFramePr>
          <p:cNvPr id="26" name="Tableau 25"/>
          <p:cNvGraphicFramePr>
            <a:graphicFrameLocks noGrp="1"/>
          </p:cNvGraphicFramePr>
          <p:nvPr/>
        </p:nvGraphicFramePr>
        <p:xfrm>
          <a:off x="1825625" y="585788"/>
          <a:ext cx="8178800" cy="3622675"/>
        </p:xfrm>
        <a:graphic>
          <a:graphicData uri="http://schemas.openxmlformats.org/drawingml/2006/table">
            <a:tbl>
              <a:tblPr/>
              <a:tblGrid>
                <a:gridCol w="1546225"/>
                <a:gridCol w="6632575"/>
              </a:tblGrid>
              <a:tr h="6397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200" b="1" i="0" u="none" strike="noStrike" cap="none" normalizeH="0" baseline="0" smtClean="0">
                        <a:ln>
                          <a:noFill/>
                        </a:ln>
                        <a:solidFill>
                          <a:srgbClr val="FFFFFF"/>
                        </a:solidFill>
                        <a:effectLst/>
                        <a:latin typeface="Calibri" pitchFamily="34"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smtClean="0">
                          <a:ln>
                            <a:noFill/>
                          </a:ln>
                          <a:solidFill>
                            <a:srgbClr val="FFFFFF"/>
                          </a:solidFill>
                          <a:effectLst/>
                          <a:latin typeface="Calibri" pitchFamily="34" charset="0"/>
                          <a:cs typeface="Arial" charset="0"/>
                        </a:rPr>
                        <a:t>La structure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0" lang="fr-FR" sz="1200" b="1" i="0" u="none" strike="noStrike" cap="none" normalizeH="0" baseline="0" smtClean="0">
                          <a:ln>
                            <a:noFill/>
                          </a:ln>
                          <a:solidFill>
                            <a:srgbClr val="FFFFFF"/>
                          </a:solidFill>
                          <a:effectLst/>
                          <a:latin typeface="Calibri" pitchFamily="34" charset="0"/>
                          <a:cs typeface="Arial" charset="0"/>
                        </a:rPr>
                        <a:t>   Un club peut créer sa propre école d’arbitrage.</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0" lang="fr-FR" sz="1200" b="1" i="0" u="none" strike="noStrike" cap="none" normalizeH="0" baseline="0" smtClean="0">
                          <a:ln>
                            <a:noFill/>
                          </a:ln>
                          <a:solidFill>
                            <a:srgbClr val="FFFFFF"/>
                          </a:solidFill>
                          <a:effectLst/>
                          <a:latin typeface="Calibri" pitchFamily="34" charset="0"/>
                          <a:cs typeface="Arial" charset="0"/>
                        </a:rPr>
                        <a:t>   Un club peut se regrouper avec un autre club voisin.</a:t>
                      </a:r>
                    </a:p>
                    <a:p>
                      <a:pPr marL="171450" marR="0" lvl="0" indent="-171450" algn="l" defTabSz="914400" rtl="0" eaLnBrk="1" fontAlgn="base" latinLnBrk="0" hangingPunct="1">
                        <a:lnSpc>
                          <a:spcPct val="100000"/>
                        </a:lnSpc>
                        <a:spcBef>
                          <a:spcPct val="0"/>
                        </a:spcBef>
                        <a:spcAft>
                          <a:spcPct val="0"/>
                        </a:spcAft>
                        <a:buClrTx/>
                        <a:buSzTx/>
                        <a:buFont typeface="Arial" charset="0"/>
                        <a:buNone/>
                        <a:tabLst/>
                      </a:pPr>
                      <a:endParaRPr kumimoji="0" lang="fr-FR" sz="1200" b="1" i="0" u="none" strike="noStrike" cap="none" normalizeH="0" baseline="0" smtClean="0">
                        <a:ln>
                          <a:noFill/>
                        </a:ln>
                        <a:solidFill>
                          <a:srgbClr val="FFFFFF"/>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6397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200" b="1" i="0" u="none" strike="noStrike" cap="none" normalizeH="0" baseline="0" smtClean="0">
                        <a:ln>
                          <a:noFill/>
                        </a:ln>
                        <a:solidFill>
                          <a:srgbClr val="000000"/>
                        </a:solidFill>
                        <a:effectLst/>
                        <a:latin typeface="Calibri" pitchFamily="34"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smtClean="0">
                          <a:ln>
                            <a:noFill/>
                          </a:ln>
                          <a:solidFill>
                            <a:srgbClr val="000000"/>
                          </a:solidFill>
                          <a:effectLst/>
                          <a:latin typeface="Calibri" pitchFamily="34" charset="0"/>
                          <a:cs typeface="Arial" charset="0"/>
                        </a:rPr>
                        <a:t>Les objectifs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000000"/>
                          </a:solidFill>
                          <a:effectLst/>
                          <a:latin typeface="Calibri" pitchFamily="34" charset="0"/>
                          <a:cs typeface="Arial" charset="0"/>
                        </a:rPr>
                        <a:t>Sensibiliser les joueurs et les entraineurs par le jeu.</a:t>
                      </a:r>
                    </a:p>
                    <a:p>
                      <a:pPr marL="285750" marR="0" lvl="0" indent="-2857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000000"/>
                          </a:solidFill>
                          <a:effectLst/>
                          <a:latin typeface="Calibri" pitchFamily="34" charset="0"/>
                          <a:cs typeface="Arial" charset="0"/>
                        </a:rPr>
                        <a:t>Comprendre les règles pour mieux jouer.</a:t>
                      </a:r>
                    </a:p>
                    <a:p>
                      <a:pPr marL="285750" marR="0" lvl="0" indent="-285750" algn="l" defTabSz="914400" rtl="0" eaLnBrk="1" fontAlgn="base" latinLnBrk="0" hangingPunct="1">
                        <a:lnSpc>
                          <a:spcPct val="100000"/>
                        </a:lnSpc>
                        <a:spcBef>
                          <a:spcPct val="0"/>
                        </a:spcBef>
                        <a:spcAft>
                          <a:spcPct val="0"/>
                        </a:spcAft>
                        <a:buClrTx/>
                        <a:buSzTx/>
                        <a:buFont typeface="Arial" charset="0"/>
                        <a:buNone/>
                        <a:tabLst/>
                      </a:pPr>
                      <a:endParaRPr kumimoji="0" lang="fr-FR" sz="1200" b="0" i="0" u="none" strike="noStrike" cap="none" normalizeH="0" baseline="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r>
              <a:tr h="6413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200" b="1" i="0" u="none" strike="noStrike" cap="none" normalizeH="0" baseline="0" smtClean="0">
                        <a:ln>
                          <a:noFill/>
                        </a:ln>
                        <a:solidFill>
                          <a:srgbClr val="000000"/>
                        </a:solidFill>
                        <a:effectLst/>
                        <a:latin typeface="Calibri" pitchFamily="34"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smtClean="0">
                          <a:ln>
                            <a:noFill/>
                          </a:ln>
                          <a:solidFill>
                            <a:srgbClr val="000000"/>
                          </a:solidFill>
                          <a:effectLst/>
                          <a:latin typeface="Calibri" pitchFamily="34" charset="0"/>
                          <a:cs typeface="Arial" charset="0"/>
                        </a:rPr>
                        <a:t>Qui ?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200" b="1" i="0" u="none" strike="noStrike" cap="none" normalizeH="0" baseline="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000000"/>
                          </a:solidFill>
                          <a:effectLst/>
                          <a:latin typeface="Calibri" pitchFamily="34" charset="0"/>
                          <a:cs typeface="Arial" charset="0"/>
                        </a:rPr>
                        <a:t>Pour les jeunes 12 - 14ans = sur les plateaux -9 ans et les tournois -11 ans. </a:t>
                      </a:r>
                    </a:p>
                    <a:p>
                      <a:pPr marL="285750" marR="0" lvl="0" indent="-2857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000000"/>
                          </a:solidFill>
                          <a:effectLst/>
                          <a:latin typeface="Calibri" pitchFamily="34" charset="0"/>
                          <a:cs typeface="Arial" charset="0"/>
                        </a:rPr>
                        <a:t>Pour les jeunes 14 - 18ans = rencontres départementales -13/-15.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r>
              <a:tr h="8461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200" b="1" i="0" u="none" strike="noStrike" cap="none" normalizeH="0" baseline="0" smtClean="0">
                        <a:ln>
                          <a:noFill/>
                        </a:ln>
                        <a:solidFill>
                          <a:srgbClr val="000000"/>
                        </a:solidFill>
                        <a:effectLst/>
                        <a:latin typeface="Calibri" pitchFamily="34"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smtClean="0">
                          <a:ln>
                            <a:noFill/>
                          </a:ln>
                          <a:solidFill>
                            <a:srgbClr val="000000"/>
                          </a:solidFill>
                          <a:effectLst/>
                          <a:latin typeface="Calibri" pitchFamily="34" charset="0"/>
                          <a:cs typeface="Arial" charset="0"/>
                        </a:rPr>
                        <a:t>Comment ?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000000"/>
                          </a:solidFill>
                          <a:effectLst/>
                          <a:latin typeface="Calibri" pitchFamily="34" charset="0"/>
                          <a:cs typeface="Arial" charset="0"/>
                        </a:rPr>
                        <a:t>   Proposer des interventions pendant les séances ou des stages avec les équipes jeunes.</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000000"/>
                          </a:solidFill>
                          <a:effectLst/>
                          <a:latin typeface="Calibri" pitchFamily="34" charset="0"/>
                          <a:cs typeface="Arial" charset="0"/>
                        </a:rPr>
                        <a:t>   Alterner les temps terrain et échanges sur le bord du terrain. </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000000"/>
                          </a:solidFill>
                          <a:effectLst/>
                          <a:latin typeface="Calibri" pitchFamily="34" charset="0"/>
                          <a:cs typeface="Arial" charset="0"/>
                        </a:rPr>
                        <a:t>   Désignations du club avec une mise en pratique arbitrage et un accompagnement (suivi)</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r>
              <a:tr h="8556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200" b="1" i="0" u="none" strike="noStrike" cap="none" normalizeH="0" baseline="0" smtClean="0">
                        <a:ln>
                          <a:noFill/>
                        </a:ln>
                        <a:solidFill>
                          <a:srgbClr val="000000"/>
                        </a:solidFill>
                        <a:effectLst/>
                        <a:latin typeface="Calibri" pitchFamily="34"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smtClean="0">
                          <a:ln>
                            <a:noFill/>
                          </a:ln>
                          <a:solidFill>
                            <a:srgbClr val="000000"/>
                          </a:solidFill>
                          <a:effectLst/>
                          <a:latin typeface="Calibri" pitchFamily="34" charset="0"/>
                          <a:cs typeface="Arial" charset="0"/>
                        </a:rPr>
                        <a:t>Les Outils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000000"/>
                          </a:solidFill>
                          <a:effectLst/>
                          <a:latin typeface="Calibri" pitchFamily="34" charset="0"/>
                          <a:cs typeface="Arial" charset="0"/>
                        </a:rPr>
                        <a:t>Livret vert « Initiation »</a:t>
                      </a:r>
                    </a:p>
                    <a:p>
                      <a:pPr marL="285750" marR="0" lvl="0" indent="-2857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000000"/>
                          </a:solidFill>
                          <a:effectLst/>
                          <a:latin typeface="Calibri" pitchFamily="34" charset="0"/>
                          <a:cs typeface="Arial" charset="0"/>
                        </a:rPr>
                        <a:t>Approches Hand (mallette animateur N° + séances à partir n°174) </a:t>
                      </a:r>
                    </a:p>
                    <a:p>
                      <a:pPr marL="285750" marR="0" lvl="0" indent="-2857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000000"/>
                          </a:solidFill>
                          <a:effectLst/>
                          <a:latin typeface="Calibri" pitchFamily="34" charset="0"/>
                          <a:cs typeface="Arial" charset="0"/>
                        </a:rPr>
                        <a:t>Jeu « coup de sifflet » </a:t>
                      </a:r>
                    </a:p>
                    <a:p>
                      <a:pPr marL="285750" marR="0" lvl="0" indent="-2857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000000"/>
                          </a:solidFill>
                          <a:effectLst/>
                          <a:latin typeface="Calibri" pitchFamily="34" charset="0"/>
                          <a:cs typeface="Arial" charset="0"/>
                        </a:rPr>
                        <a:t>Powerpoint : La formation du JAJ</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r>
            </a:tbl>
          </a:graphicData>
        </a:graphic>
      </p:graphicFrame>
      <p:sp>
        <p:nvSpPr>
          <p:cNvPr id="18457" name="Rectangle 27"/>
          <p:cNvSpPr>
            <a:spLocks noChangeArrowheads="1"/>
          </p:cNvSpPr>
          <p:nvPr/>
        </p:nvSpPr>
        <p:spPr bwMode="auto">
          <a:xfrm>
            <a:off x="4887913" y="4381500"/>
            <a:ext cx="1619250" cy="368300"/>
          </a:xfrm>
          <a:prstGeom prst="rect">
            <a:avLst/>
          </a:prstGeom>
          <a:noFill/>
          <a:ln w="9525">
            <a:noFill/>
            <a:miter lim="800000"/>
            <a:headEnd/>
            <a:tailEnd/>
          </a:ln>
        </p:spPr>
        <p:txBody>
          <a:bodyPr wrap="none">
            <a:spAutoFit/>
          </a:bodyPr>
          <a:lstStyle/>
          <a:p>
            <a:r>
              <a:rPr lang="fr-FR" b="1">
                <a:latin typeface="Calibri" pitchFamily="34" charset="0"/>
              </a:rPr>
              <a:t>SA PÉDAGOGIE</a:t>
            </a:r>
            <a:endParaRPr lang="fr-FR">
              <a:latin typeface="Calibri" pitchFamily="34" charset="0"/>
            </a:endParaRPr>
          </a:p>
        </p:txBody>
      </p:sp>
      <p:graphicFrame>
        <p:nvGraphicFramePr>
          <p:cNvPr id="30" name="Tableau 29"/>
          <p:cNvGraphicFramePr>
            <a:graphicFrameLocks noGrp="1"/>
          </p:cNvGraphicFramePr>
          <p:nvPr/>
        </p:nvGraphicFramePr>
        <p:xfrm>
          <a:off x="1816100" y="4692650"/>
          <a:ext cx="8178800" cy="1962150"/>
        </p:xfrm>
        <a:graphic>
          <a:graphicData uri="http://schemas.openxmlformats.org/drawingml/2006/table">
            <a:tbl>
              <a:tblPr/>
              <a:tblGrid>
                <a:gridCol w="1549400"/>
                <a:gridCol w="6629400"/>
              </a:tblGrid>
              <a:tr h="9572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200" b="1" i="0" u="none" strike="noStrike" cap="none" normalizeH="0" baseline="0" smtClean="0">
                        <a:ln>
                          <a:noFill/>
                        </a:ln>
                        <a:solidFill>
                          <a:srgbClr val="FFFFFF"/>
                        </a:solidFill>
                        <a:effectLst/>
                        <a:latin typeface="Calibri" pitchFamily="34"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smtClean="0">
                          <a:ln>
                            <a:noFill/>
                          </a:ln>
                          <a:solidFill>
                            <a:srgbClr val="FFFFFF"/>
                          </a:solidFill>
                          <a:effectLst/>
                          <a:latin typeface="Calibri" pitchFamily="34" charset="0"/>
                          <a:cs typeface="Arial" charset="0"/>
                        </a:rPr>
                        <a:t>Pour les 12-14ans : </a:t>
                      </a: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smtClean="0">
                          <a:ln>
                            <a:noFill/>
                          </a:ln>
                          <a:solidFill>
                            <a:srgbClr val="FFFFFF"/>
                          </a:solidFill>
                          <a:effectLst/>
                          <a:latin typeface="Calibri" pitchFamily="34" charset="0"/>
                          <a:cs typeface="Arial" charset="0"/>
                        </a:rPr>
                        <a:t>On favorise l’arbitrage en solo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FFFFFF"/>
                          </a:solidFill>
                          <a:effectLst/>
                          <a:latin typeface="Calibri" pitchFamily="34" charset="0"/>
                          <a:cs typeface="Arial" charset="0"/>
                        </a:rPr>
                        <a:t>  Lecture du jeu = Reconnaître le jeu du porteur de balle et du gardien de but.</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FFFFFF"/>
                          </a:solidFill>
                          <a:effectLst/>
                          <a:latin typeface="Calibri" pitchFamily="34" charset="0"/>
                          <a:cs typeface="Arial" charset="0"/>
                        </a:rPr>
                        <a:t>  Règles du jeu = Reconnaître le marcher, la zone, la reprise de dribble. Sifflez les buts et les fautes.</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FFFFFF"/>
                          </a:solidFill>
                          <a:effectLst/>
                          <a:latin typeface="Calibri" pitchFamily="34" charset="0"/>
                          <a:cs typeface="Arial" charset="0"/>
                        </a:rPr>
                        <a:t>  Technique d’arbitrage = Prendre une décision et indiquer la direction en expliquant par le geste 4).</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FFFFFF"/>
                          </a:solidFill>
                          <a:effectLst/>
                          <a:latin typeface="Calibri" pitchFamily="34" charset="0"/>
                          <a:cs typeface="Arial" charset="0"/>
                        </a:rPr>
                        <a:t>  Condition physique = se déplacer pour voir et pour aller à l’endroit de la faute.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0048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200" b="1" i="0" u="none" strike="noStrike" cap="none" normalizeH="0" baseline="0" smtClean="0">
                        <a:ln>
                          <a:noFill/>
                        </a:ln>
                        <a:solidFill>
                          <a:srgbClr val="000000"/>
                        </a:solidFill>
                        <a:effectLst/>
                        <a:latin typeface="Calibri" pitchFamily="34"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smtClean="0">
                          <a:ln>
                            <a:noFill/>
                          </a:ln>
                          <a:solidFill>
                            <a:srgbClr val="000000"/>
                          </a:solidFill>
                          <a:effectLst/>
                          <a:latin typeface="Calibri" pitchFamily="34" charset="0"/>
                          <a:cs typeface="Arial" charset="0"/>
                        </a:rPr>
                        <a:t>Pour les 14 - 18ans : </a:t>
                      </a: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smtClean="0">
                          <a:ln>
                            <a:noFill/>
                          </a:ln>
                          <a:solidFill>
                            <a:srgbClr val="000000"/>
                          </a:solidFill>
                          <a:effectLst/>
                          <a:latin typeface="Calibri" pitchFamily="34" charset="0"/>
                          <a:cs typeface="Arial" charset="0"/>
                        </a:rPr>
                        <a:t>On commence l’arbitrage en binôme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000000"/>
                          </a:solidFill>
                          <a:effectLst/>
                          <a:latin typeface="Calibri" pitchFamily="34" charset="0"/>
                          <a:cs typeface="Arial" charset="0"/>
                        </a:rPr>
                        <a:t>  Lecture du jeu = Reconnaître les duels (porteur de balle / défenseur) et le jeu du pivot </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000000"/>
                          </a:solidFill>
                          <a:effectLst/>
                          <a:latin typeface="Calibri" pitchFamily="34" charset="0"/>
                          <a:cs typeface="Arial" charset="0"/>
                        </a:rPr>
                        <a:t>  Règles du jeu = Reconnaître le jet de 7m et jet franc, sanctionner le jeu non permis. Remplir la FDME</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000000"/>
                          </a:solidFill>
                          <a:effectLst/>
                          <a:latin typeface="Calibri" pitchFamily="34" charset="0"/>
                          <a:cs typeface="Arial" charset="0"/>
                        </a:rPr>
                        <a:t>  Technique d’arbitrage = Prendre une décision et connaître la gestuelle pour expliquer </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0" lang="fr-FR" sz="1200" b="0" i="0" u="none" strike="noStrike" cap="none" normalizeH="0" baseline="0" smtClean="0">
                          <a:ln>
                            <a:noFill/>
                          </a:ln>
                          <a:solidFill>
                            <a:srgbClr val="000000"/>
                          </a:solidFill>
                          <a:effectLst/>
                          <a:latin typeface="Calibri" pitchFamily="34" charset="0"/>
                          <a:cs typeface="Arial" charset="0"/>
                        </a:rPr>
                        <a:t>  Condition physique = se déplacer pour voir et répartition avec son partenaire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r>
            </a:tbl>
          </a:graphicData>
        </a:graphic>
      </p:graphicFrame>
      <p:pic>
        <p:nvPicPr>
          <p:cNvPr id="18469" name="Image 30"/>
          <p:cNvPicPr>
            <a:picLocks noChangeAspect="1"/>
          </p:cNvPicPr>
          <p:nvPr/>
        </p:nvPicPr>
        <p:blipFill>
          <a:blip r:embed="rId4"/>
          <a:srcRect/>
          <a:stretch>
            <a:fillRect/>
          </a:stretch>
        </p:blipFill>
        <p:spPr bwMode="auto">
          <a:xfrm>
            <a:off x="125413" y="6191250"/>
            <a:ext cx="722312" cy="606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160838" y="131763"/>
            <a:ext cx="3065462" cy="541337"/>
          </a:xfrm>
        </p:spPr>
        <p:txBody>
          <a:bodyPr rtlCol="0">
            <a:normAutofit/>
          </a:bodyPr>
          <a:lstStyle/>
          <a:p>
            <a:pPr algn="ctr" eaLnBrk="1" fontAlgn="auto" hangingPunct="1">
              <a:spcAft>
                <a:spcPts val="0"/>
              </a:spcAft>
              <a:defRPr/>
            </a:pPr>
            <a:r>
              <a:rPr lang="fr-FR" sz="1800" b="1" dirty="0" smtClean="0">
                <a:latin typeface="+mn-lt"/>
              </a:rPr>
              <a:t>LA FORMATION INITIALE</a:t>
            </a:r>
            <a:endParaRPr lang="fr-FR" sz="1800" b="1" dirty="0">
              <a:latin typeface="+mn-lt"/>
            </a:endParaRPr>
          </a:p>
        </p:txBody>
      </p:sp>
      <p:pic>
        <p:nvPicPr>
          <p:cNvPr id="19459" name="Image 3"/>
          <p:cNvPicPr>
            <a:picLocks noChangeAspect="1"/>
          </p:cNvPicPr>
          <p:nvPr/>
        </p:nvPicPr>
        <p:blipFill>
          <a:blip r:embed="rId2"/>
          <a:srcRect/>
          <a:stretch>
            <a:fillRect/>
          </a:stretch>
        </p:blipFill>
        <p:spPr bwMode="auto">
          <a:xfrm>
            <a:off x="125413" y="139700"/>
            <a:ext cx="620712" cy="695325"/>
          </a:xfrm>
          <a:prstGeom prst="rect">
            <a:avLst/>
          </a:prstGeom>
          <a:noFill/>
          <a:ln w="9525">
            <a:noFill/>
            <a:miter lim="800000"/>
            <a:headEnd/>
            <a:tailEnd/>
          </a:ln>
        </p:spPr>
      </p:pic>
      <p:pic>
        <p:nvPicPr>
          <p:cNvPr id="19460" name="Image 4"/>
          <p:cNvPicPr>
            <a:picLocks noChangeAspect="1"/>
          </p:cNvPicPr>
          <p:nvPr/>
        </p:nvPicPr>
        <p:blipFill>
          <a:blip r:embed="rId3"/>
          <a:srcRect/>
          <a:stretch>
            <a:fillRect/>
          </a:stretch>
        </p:blipFill>
        <p:spPr bwMode="auto">
          <a:xfrm>
            <a:off x="11353800" y="195263"/>
            <a:ext cx="639763" cy="639762"/>
          </a:xfrm>
          <a:prstGeom prst="rect">
            <a:avLst/>
          </a:prstGeom>
          <a:noFill/>
          <a:ln w="9525">
            <a:noFill/>
            <a:miter lim="800000"/>
            <a:headEnd/>
            <a:tailEnd/>
          </a:ln>
        </p:spPr>
      </p:pic>
      <p:graphicFrame>
        <p:nvGraphicFramePr>
          <p:cNvPr id="26" name="Tableau 25"/>
          <p:cNvGraphicFramePr>
            <a:graphicFrameLocks noGrp="1"/>
          </p:cNvGraphicFramePr>
          <p:nvPr/>
        </p:nvGraphicFramePr>
        <p:xfrm>
          <a:off x="1781175" y="673100"/>
          <a:ext cx="8178800" cy="3508375"/>
        </p:xfrm>
        <a:graphic>
          <a:graphicData uri="http://schemas.openxmlformats.org/drawingml/2006/table">
            <a:tbl>
              <a:tblPr firstRow="1" bandRow="1">
                <a:tableStyleId>{5C22544A-7EE6-4342-B048-85BDC9FD1C3A}</a:tableStyleId>
              </a:tblPr>
              <a:tblGrid>
                <a:gridCol w="1545711"/>
                <a:gridCol w="6633091"/>
              </a:tblGrid>
              <a:tr h="343366">
                <a:tc>
                  <a:txBody>
                    <a:bodyPr/>
                    <a:lstStyle/>
                    <a:p>
                      <a:pPr algn="ctr"/>
                      <a:r>
                        <a:rPr lang="fr-FR" sz="1200" b="1" dirty="0" smtClean="0"/>
                        <a:t>La structure</a:t>
                      </a:r>
                    </a:p>
                  </a:txBody>
                  <a:tcPr/>
                </a:tc>
                <a:tc>
                  <a:txBody>
                    <a:bodyPr/>
                    <a:lstStyle/>
                    <a:p>
                      <a:pPr marL="0" indent="0" algn="ctr">
                        <a:buFont typeface="Arial" panose="020B0604020202020204" pitchFamily="34" charset="0"/>
                        <a:buNone/>
                      </a:pPr>
                      <a:r>
                        <a:rPr lang="fr-FR" sz="1200" dirty="0" smtClean="0"/>
                        <a:t> Le</a:t>
                      </a:r>
                      <a:r>
                        <a:rPr lang="fr-FR" sz="1200" baseline="0" dirty="0" smtClean="0"/>
                        <a:t> comité départemental</a:t>
                      </a:r>
                      <a:endParaRPr lang="fr-FR" sz="1200" dirty="0" smtClean="0"/>
                    </a:p>
                  </a:txBody>
                  <a:tcPr/>
                </a:tc>
              </a:tr>
              <a:tr h="592903">
                <a:tc>
                  <a:txBody>
                    <a:bodyPr/>
                    <a:lstStyle/>
                    <a:p>
                      <a:pPr algn="ctr"/>
                      <a:endParaRPr lang="fr-FR" sz="1200" b="1" dirty="0" smtClean="0"/>
                    </a:p>
                    <a:p>
                      <a:pPr algn="ctr"/>
                      <a:r>
                        <a:rPr lang="fr-FR" sz="1200" b="1" dirty="0" smtClean="0"/>
                        <a:t>Les</a:t>
                      </a:r>
                      <a:r>
                        <a:rPr lang="fr-FR" sz="1200" b="1" baseline="0" dirty="0" smtClean="0"/>
                        <a:t> </a:t>
                      </a:r>
                      <a:r>
                        <a:rPr lang="fr-FR" sz="1200" b="1" dirty="0" smtClean="0"/>
                        <a:t>objectifs</a:t>
                      </a:r>
                      <a:endParaRPr lang="fr-FR" sz="1200" b="1" dirty="0"/>
                    </a:p>
                  </a:txBody>
                  <a:tcPr/>
                </a:tc>
                <a:tc>
                  <a:txBody>
                    <a:bodyPr/>
                    <a:lstStyle/>
                    <a:p>
                      <a:pPr marL="171450" indent="-171450">
                        <a:buFont typeface="Arial" panose="020B0604020202020204" pitchFamily="34" charset="0"/>
                        <a:buChar char="•"/>
                      </a:pPr>
                      <a:r>
                        <a:rPr lang="fr-FR" sz="1200" dirty="0" smtClean="0">
                          <a:latin typeface="+mn-lt"/>
                        </a:rPr>
                        <a:t> Identifier les arbitres jeunes des Ecoles d’Arbitrage. </a:t>
                      </a:r>
                    </a:p>
                    <a:p>
                      <a:pPr marL="171450" indent="-171450">
                        <a:buFont typeface="Arial" panose="020B0604020202020204" pitchFamily="34" charset="0"/>
                        <a:buChar char="•"/>
                      </a:pPr>
                      <a:r>
                        <a:rPr lang="fr-FR" sz="1200" baseline="0" dirty="0" smtClean="0">
                          <a:latin typeface="+mn-lt"/>
                        </a:rPr>
                        <a:t> </a:t>
                      </a:r>
                      <a:r>
                        <a:rPr lang="fr-FR" sz="1200" dirty="0" smtClean="0">
                          <a:latin typeface="+mn-lt"/>
                        </a:rPr>
                        <a:t>Fidéliser les jeunes arbitres. </a:t>
                      </a:r>
                    </a:p>
                    <a:p>
                      <a:pPr marL="171450" indent="-171450">
                        <a:buFont typeface="Arial" panose="020B0604020202020204" pitchFamily="34" charset="0"/>
                        <a:buChar char="•"/>
                      </a:pPr>
                      <a:r>
                        <a:rPr lang="fr-FR" sz="1200" baseline="0" dirty="0" smtClean="0">
                          <a:latin typeface="+mn-lt"/>
                        </a:rPr>
                        <a:t> </a:t>
                      </a:r>
                      <a:r>
                        <a:rPr lang="fr-FR" sz="1200" dirty="0" smtClean="0">
                          <a:latin typeface="+mn-lt"/>
                        </a:rPr>
                        <a:t>Former les jeunes arbitres pour officier aux ICR-ICN.</a:t>
                      </a:r>
                    </a:p>
                    <a:p>
                      <a:pPr marL="171450" indent="-171450">
                        <a:buFont typeface="Arial" panose="020B0604020202020204" pitchFamily="34" charset="0"/>
                        <a:buChar char="•"/>
                      </a:pPr>
                      <a:r>
                        <a:rPr lang="fr-FR" sz="1200" dirty="0" smtClean="0">
                          <a:latin typeface="+mn-lt"/>
                        </a:rPr>
                        <a:t> Communiquer sur le P.P.F Arbitrage. </a:t>
                      </a:r>
                    </a:p>
                    <a:p>
                      <a:pPr marL="0" indent="0">
                        <a:buFont typeface="Arial" panose="020B0604020202020204" pitchFamily="34" charset="0"/>
                        <a:buNone/>
                      </a:pPr>
                      <a:endParaRPr lang="fr-FR" sz="1200" dirty="0" smtClean="0">
                        <a:latin typeface="+mn-lt"/>
                      </a:endParaRPr>
                    </a:p>
                  </a:txBody>
                  <a:tcPr/>
                </a:tc>
              </a:tr>
              <a:tr h="40809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dirty="0" smtClean="0"/>
                        <a:t>Qui</a:t>
                      </a:r>
                      <a:r>
                        <a:rPr lang="fr-FR" sz="1200" b="1" baseline="0" dirty="0" smtClean="0"/>
                        <a:t> ? </a:t>
                      </a:r>
                      <a:endParaRPr lang="fr-FR" sz="1200" b="1" dirty="0" smtClean="0"/>
                    </a:p>
                    <a:p>
                      <a:endParaRPr lang="fr-FR" sz="1200" b="1" dirty="0"/>
                    </a:p>
                  </a:txBody>
                  <a:tcPr/>
                </a:tc>
                <a:tc>
                  <a:txBody>
                    <a:bodyPr/>
                    <a:lstStyle/>
                    <a:p>
                      <a:pPr marL="171450" indent="-171450">
                        <a:buFont typeface="Arial" panose="020B0604020202020204" pitchFamily="34" charset="0"/>
                        <a:buChar char="•"/>
                      </a:pPr>
                      <a:r>
                        <a:rPr lang="fr-FR" sz="1200" dirty="0" smtClean="0"/>
                        <a:t>Jeunes Arbitres de 14 à 16 ans.</a:t>
                      </a:r>
                      <a:endParaRPr lang="fr-FR" sz="1200" dirty="0" smtClean="0">
                        <a:latin typeface="+mn-lt"/>
                      </a:endParaRPr>
                    </a:p>
                  </a:txBody>
                  <a:tcPr/>
                </a:tc>
              </a:tr>
              <a:tr h="84700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1200" b="1" dirty="0" smtClean="0"/>
                    </a:p>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dirty="0" smtClean="0"/>
                        <a:t>L’encadrement</a:t>
                      </a:r>
                    </a:p>
                    <a:p>
                      <a:endParaRPr lang="fr-FR" b="1"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smtClean="0"/>
                        <a:t> Animateur de Formation et Accompagnateur Territorial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smtClean="0">
                          <a:latin typeface="+mn-lt"/>
                        </a:rPr>
                        <a:t> Référent PPF arbitrage de secteur.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smtClean="0">
                          <a:latin typeface="+mn-lt"/>
                        </a:rPr>
                        <a:t> les animateurs des écoles. </a:t>
                      </a:r>
                    </a:p>
                    <a:p>
                      <a:pPr marL="171450" indent="-171450">
                        <a:buFont typeface="Arial" panose="020B0604020202020204" pitchFamily="34" charset="0"/>
                        <a:buChar char="•"/>
                      </a:pPr>
                      <a:endParaRPr lang="fr-FR" sz="1200" dirty="0" smtClean="0"/>
                    </a:p>
                  </a:txBody>
                  <a:tcPr/>
                </a:tc>
              </a:tr>
              <a:tr h="855250">
                <a:tc>
                  <a:txBody>
                    <a:bodyPr/>
                    <a:lstStyle/>
                    <a:p>
                      <a:pPr algn="ctr"/>
                      <a:endParaRPr lang="fr-FR" sz="1200" b="1" dirty="0" smtClean="0"/>
                    </a:p>
                    <a:p>
                      <a:pPr algn="ctr"/>
                      <a:r>
                        <a:rPr lang="fr-FR" sz="1200" b="1" dirty="0" smtClean="0"/>
                        <a:t>Les Outils </a:t>
                      </a:r>
                      <a:endParaRPr lang="fr-FR" sz="1200" b="1" dirty="0"/>
                    </a:p>
                  </a:txBody>
                  <a:tcPr/>
                </a:tc>
                <a:tc>
                  <a:txBody>
                    <a:bodyPr/>
                    <a:lstStyle/>
                    <a:p>
                      <a:pPr marL="171450" indent="-171450">
                        <a:buFont typeface="Arial" panose="020B0604020202020204" pitchFamily="34" charset="0"/>
                        <a:buChar char="•"/>
                      </a:pPr>
                      <a:r>
                        <a:rPr lang="fr-FR" sz="1200" dirty="0" smtClean="0"/>
                        <a:t> Livret vert « Initiation »</a:t>
                      </a:r>
                    </a:p>
                    <a:p>
                      <a:pPr marL="171450" indent="-171450">
                        <a:buFont typeface="Arial" panose="020B0604020202020204" pitchFamily="34" charset="0"/>
                        <a:buChar char="•"/>
                      </a:pPr>
                      <a:r>
                        <a:rPr lang="fr-FR" sz="1200" baseline="0" dirty="0" smtClean="0"/>
                        <a:t> </a:t>
                      </a:r>
                      <a:r>
                        <a:rPr lang="fr-FR" sz="1200" dirty="0" smtClean="0"/>
                        <a:t>Approches Hand (mallette animateur N° + séances à partir n°174) </a:t>
                      </a:r>
                    </a:p>
                    <a:p>
                      <a:pPr marL="171450" indent="-171450">
                        <a:buFont typeface="Arial" panose="020B0604020202020204" pitchFamily="34" charset="0"/>
                        <a:buChar char="•"/>
                      </a:pPr>
                      <a:r>
                        <a:rPr lang="fr-FR" sz="1200" baseline="0" dirty="0" smtClean="0"/>
                        <a:t> </a:t>
                      </a:r>
                      <a:r>
                        <a:rPr lang="fr-FR" sz="1200" dirty="0" smtClean="0"/>
                        <a:t>Jeu</a:t>
                      </a:r>
                      <a:r>
                        <a:rPr lang="fr-FR" sz="1200" baseline="0" dirty="0" smtClean="0"/>
                        <a:t> </a:t>
                      </a:r>
                      <a:r>
                        <a:rPr lang="fr-FR" sz="1200" dirty="0" smtClean="0"/>
                        <a:t>« coup de sifflet » </a:t>
                      </a:r>
                    </a:p>
                    <a:p>
                      <a:pPr marL="171450" indent="-171450">
                        <a:buFont typeface="Arial" panose="020B0604020202020204" pitchFamily="34" charset="0"/>
                        <a:buChar char="•"/>
                      </a:pPr>
                      <a:r>
                        <a:rPr lang="fr-FR" sz="1200" baseline="0" dirty="0" smtClean="0"/>
                        <a:t> </a:t>
                      </a:r>
                      <a:r>
                        <a:rPr lang="fr-FR" sz="1200" dirty="0" smtClean="0"/>
                        <a:t>Powerpoint : La formation du JAJ</a:t>
                      </a:r>
                    </a:p>
                  </a:txBody>
                  <a:tcPr/>
                </a:tc>
              </a:tr>
            </a:tbl>
          </a:graphicData>
        </a:graphic>
      </p:graphicFrame>
      <p:sp>
        <p:nvSpPr>
          <p:cNvPr id="19481" name="Rectangle 27"/>
          <p:cNvSpPr>
            <a:spLocks noChangeArrowheads="1"/>
          </p:cNvSpPr>
          <p:nvPr/>
        </p:nvSpPr>
        <p:spPr bwMode="auto">
          <a:xfrm>
            <a:off x="4887913" y="4381500"/>
            <a:ext cx="1619250" cy="368300"/>
          </a:xfrm>
          <a:prstGeom prst="rect">
            <a:avLst/>
          </a:prstGeom>
          <a:noFill/>
          <a:ln w="9525">
            <a:noFill/>
            <a:miter lim="800000"/>
            <a:headEnd/>
            <a:tailEnd/>
          </a:ln>
        </p:spPr>
        <p:txBody>
          <a:bodyPr wrap="none">
            <a:spAutoFit/>
          </a:bodyPr>
          <a:lstStyle/>
          <a:p>
            <a:r>
              <a:rPr lang="fr-FR" b="1">
                <a:latin typeface="Calibri" pitchFamily="34" charset="0"/>
              </a:rPr>
              <a:t>SA PÉDAGOGIE</a:t>
            </a:r>
            <a:endParaRPr lang="fr-FR">
              <a:latin typeface="Calibri" pitchFamily="34" charset="0"/>
            </a:endParaRPr>
          </a:p>
        </p:txBody>
      </p:sp>
      <p:graphicFrame>
        <p:nvGraphicFramePr>
          <p:cNvPr id="30" name="Tableau 29"/>
          <p:cNvGraphicFramePr>
            <a:graphicFrameLocks noGrp="1"/>
          </p:cNvGraphicFramePr>
          <p:nvPr/>
        </p:nvGraphicFramePr>
        <p:xfrm>
          <a:off x="1781175" y="4835525"/>
          <a:ext cx="8178800" cy="903288"/>
        </p:xfrm>
        <a:graphic>
          <a:graphicData uri="http://schemas.openxmlformats.org/drawingml/2006/table">
            <a:tbl>
              <a:tblPr firstRow="1" bandRow="1">
                <a:tableStyleId>{5C22544A-7EE6-4342-B048-85BDC9FD1C3A}</a:tableStyleId>
              </a:tblPr>
              <a:tblGrid>
                <a:gridCol w="1548911"/>
                <a:gridCol w="6629890"/>
              </a:tblGrid>
              <a:tr h="902658">
                <a:tc>
                  <a:txBody>
                    <a:bodyPr/>
                    <a:lstStyle/>
                    <a:p>
                      <a:pPr algn="ctr"/>
                      <a:endParaRPr lang="fr-FR" sz="1200" b="1" dirty="0" smtClean="0"/>
                    </a:p>
                  </a:txBody>
                  <a:tcPr/>
                </a:tc>
                <a:tc>
                  <a:txBody>
                    <a:bodyPr/>
                    <a:lstStyle/>
                    <a:p>
                      <a:pPr marL="171450" indent="-171450">
                        <a:buFont typeface="Arial" panose="020B0604020202020204" pitchFamily="34" charset="0"/>
                        <a:buChar char="•"/>
                      </a:pPr>
                      <a:r>
                        <a:rPr lang="fr-FR" sz="1200" dirty="0" smtClean="0">
                          <a:latin typeface="+mn-lt"/>
                        </a:rPr>
                        <a:t>Regrouper les jeunes arbitres des Ecoles d’Arbitrage sur différents temps comme des tournois, des matches, stages…. </a:t>
                      </a:r>
                    </a:p>
                    <a:p>
                      <a:pPr marL="171450" indent="-171450">
                        <a:buFont typeface="Arial" panose="020B0604020202020204" pitchFamily="34" charset="0"/>
                        <a:buChar char="•"/>
                      </a:pPr>
                      <a:r>
                        <a:rPr lang="fr-FR" sz="1200" dirty="0" smtClean="0">
                          <a:latin typeface="+mn-lt"/>
                        </a:rPr>
                        <a:t>Intégrer les jeunes arbitres aux séances techniques(sélection CD) – faire arbitrer les jeunes </a:t>
                      </a:r>
                    </a:p>
                    <a:p>
                      <a:pPr marL="171450" indent="-171450">
                        <a:buFont typeface="Arial" panose="020B0604020202020204" pitchFamily="34" charset="0"/>
                        <a:buChar char="•"/>
                      </a:pPr>
                      <a:r>
                        <a:rPr lang="fr-FR" sz="1200" dirty="0" smtClean="0">
                          <a:latin typeface="+mn-lt"/>
                        </a:rPr>
                        <a:t>Alterner les temps terrain et échanges – à éviter les présentations en salle de réunion.</a:t>
                      </a:r>
                    </a:p>
                  </a:txBody>
                  <a:tcPr/>
                </a:tc>
              </a:tr>
            </a:tbl>
          </a:graphicData>
        </a:graphic>
      </p:graphicFrame>
      <p:pic>
        <p:nvPicPr>
          <p:cNvPr id="19490" name="Image 7"/>
          <p:cNvPicPr>
            <a:picLocks noChangeAspect="1"/>
          </p:cNvPicPr>
          <p:nvPr/>
        </p:nvPicPr>
        <p:blipFill>
          <a:blip r:embed="rId4"/>
          <a:srcRect/>
          <a:stretch>
            <a:fillRect/>
          </a:stretch>
        </p:blipFill>
        <p:spPr bwMode="auto">
          <a:xfrm>
            <a:off x="125413" y="6143625"/>
            <a:ext cx="658812" cy="552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781175" y="131763"/>
            <a:ext cx="8178800" cy="541337"/>
          </a:xfrm>
        </p:spPr>
        <p:txBody>
          <a:bodyPr rtlCol="0">
            <a:normAutofit/>
          </a:bodyPr>
          <a:lstStyle/>
          <a:p>
            <a:pPr algn="ctr" eaLnBrk="1" fontAlgn="auto" hangingPunct="1">
              <a:spcAft>
                <a:spcPts val="0"/>
              </a:spcAft>
              <a:defRPr/>
            </a:pPr>
            <a:r>
              <a:rPr lang="fr-FR" sz="1800" b="1" dirty="0" smtClean="0">
                <a:latin typeface="+mn-lt"/>
              </a:rPr>
              <a:t>CALENDRIER DES ACTIONS POUR LA DÉTECTION ET LA FORMATION INITIALE</a:t>
            </a:r>
            <a:endParaRPr lang="fr-FR" sz="1800" b="1" dirty="0">
              <a:latin typeface="+mn-lt"/>
            </a:endParaRPr>
          </a:p>
        </p:txBody>
      </p:sp>
      <p:pic>
        <p:nvPicPr>
          <p:cNvPr id="20483" name="Image 3"/>
          <p:cNvPicPr>
            <a:picLocks noChangeAspect="1"/>
          </p:cNvPicPr>
          <p:nvPr/>
        </p:nvPicPr>
        <p:blipFill>
          <a:blip r:embed="rId2"/>
          <a:srcRect/>
          <a:stretch>
            <a:fillRect/>
          </a:stretch>
        </p:blipFill>
        <p:spPr bwMode="auto">
          <a:xfrm>
            <a:off x="125413" y="139700"/>
            <a:ext cx="620712" cy="695325"/>
          </a:xfrm>
          <a:prstGeom prst="rect">
            <a:avLst/>
          </a:prstGeom>
          <a:noFill/>
          <a:ln w="9525">
            <a:noFill/>
            <a:miter lim="800000"/>
            <a:headEnd/>
            <a:tailEnd/>
          </a:ln>
        </p:spPr>
      </p:pic>
      <p:pic>
        <p:nvPicPr>
          <p:cNvPr id="20484" name="Image 4"/>
          <p:cNvPicPr>
            <a:picLocks noChangeAspect="1"/>
          </p:cNvPicPr>
          <p:nvPr/>
        </p:nvPicPr>
        <p:blipFill>
          <a:blip r:embed="rId3"/>
          <a:srcRect/>
          <a:stretch>
            <a:fillRect/>
          </a:stretch>
        </p:blipFill>
        <p:spPr bwMode="auto">
          <a:xfrm>
            <a:off x="11353800" y="195263"/>
            <a:ext cx="639763" cy="639762"/>
          </a:xfrm>
          <a:prstGeom prst="rect">
            <a:avLst/>
          </a:prstGeom>
          <a:noFill/>
          <a:ln w="9525">
            <a:noFill/>
            <a:miter lim="800000"/>
            <a:headEnd/>
            <a:tailEnd/>
          </a:ln>
        </p:spPr>
      </p:pic>
      <p:graphicFrame>
        <p:nvGraphicFramePr>
          <p:cNvPr id="26" name="Tableau 25"/>
          <p:cNvGraphicFramePr>
            <a:graphicFrameLocks noGrp="1"/>
          </p:cNvGraphicFramePr>
          <p:nvPr/>
        </p:nvGraphicFramePr>
        <p:xfrm>
          <a:off x="1781175" y="673100"/>
          <a:ext cx="8178800" cy="5122863"/>
        </p:xfrm>
        <a:graphic>
          <a:graphicData uri="http://schemas.openxmlformats.org/drawingml/2006/table">
            <a:tbl>
              <a:tblPr firstRow="1" bandRow="1">
                <a:tableStyleId>{5C22544A-7EE6-4342-B048-85BDC9FD1C3A}</a:tableStyleId>
              </a:tblPr>
              <a:tblGrid>
                <a:gridCol w="1733035"/>
                <a:gridCol w="6445767"/>
              </a:tblGrid>
              <a:tr h="343366">
                <a:tc>
                  <a:txBody>
                    <a:bodyPr/>
                    <a:lstStyle/>
                    <a:p>
                      <a:pPr algn="ctr"/>
                      <a:r>
                        <a:rPr lang="fr-FR" sz="1200" b="1" dirty="0" smtClean="0"/>
                        <a:t>DATES</a:t>
                      </a:r>
                    </a:p>
                  </a:txBody>
                  <a:tcPr/>
                </a:tc>
                <a:tc>
                  <a:txBody>
                    <a:bodyPr/>
                    <a:lstStyle/>
                    <a:p>
                      <a:pPr marL="0" indent="0" algn="ctr">
                        <a:buFont typeface="Arial" panose="020B0604020202020204" pitchFamily="34" charset="0"/>
                        <a:buNone/>
                      </a:pPr>
                      <a:r>
                        <a:rPr lang="fr-FR" sz="1200" dirty="0" smtClean="0"/>
                        <a:t>SUPPORTS</a:t>
                      </a:r>
                    </a:p>
                  </a:txBody>
                  <a:tcPr/>
                </a:tc>
              </a:tr>
              <a:tr h="307975">
                <a:tc>
                  <a:txBody>
                    <a:bodyPr/>
                    <a:lstStyle/>
                    <a:p>
                      <a:pPr algn="ctr"/>
                      <a:r>
                        <a:rPr lang="fr-FR" sz="1200" dirty="0" smtClean="0"/>
                        <a:t>Samedi 03 octobre </a:t>
                      </a:r>
                      <a:r>
                        <a:rPr lang="fr-FR" sz="1200" b="1" baseline="0" dirty="0" smtClean="0"/>
                        <a:t> </a:t>
                      </a:r>
                      <a:endParaRPr lang="fr-FR" sz="1200" b="1" dirty="0" smtClean="0"/>
                    </a:p>
                  </a:txBody>
                  <a:tcPr/>
                </a:tc>
                <a:tc>
                  <a:txBody>
                    <a:bodyPr/>
                    <a:lstStyle/>
                    <a:p>
                      <a:pPr marL="0" indent="0">
                        <a:buFont typeface="Arial" panose="020B0604020202020204" pitchFamily="34" charset="0"/>
                        <a:buNone/>
                      </a:pPr>
                      <a:r>
                        <a:rPr lang="fr-FR" sz="1200" dirty="0" smtClean="0">
                          <a:latin typeface="+mn-lt"/>
                        </a:rPr>
                        <a:t>Regroupement</a:t>
                      </a:r>
                      <a:r>
                        <a:rPr lang="fr-FR" sz="1200" baseline="0" dirty="0" smtClean="0">
                          <a:latin typeface="+mn-lt"/>
                        </a:rPr>
                        <a:t> des -15 garçons et filles à Matha.</a:t>
                      </a:r>
                      <a:r>
                        <a:rPr lang="fr-FR" sz="1200" dirty="0" smtClean="0">
                          <a:latin typeface="+mn-lt"/>
                        </a:rPr>
                        <a:t> </a:t>
                      </a:r>
                    </a:p>
                  </a:txBody>
                  <a:tcPr/>
                </a:tc>
              </a:tr>
              <a:tr h="304800">
                <a:tc>
                  <a:txBody>
                    <a:bodyPr/>
                    <a:lstStyle/>
                    <a:p>
                      <a:pPr algn="ctr"/>
                      <a:r>
                        <a:rPr lang="fr-FR" sz="1200" b="0" dirty="0" smtClean="0"/>
                        <a:t>Dimanche </a:t>
                      </a:r>
                      <a:r>
                        <a:rPr lang="fr-FR" sz="1200" b="0" baseline="0" dirty="0" smtClean="0"/>
                        <a:t>04 octobre</a:t>
                      </a:r>
                      <a:endParaRPr lang="fr-FR" sz="1200" b="0" dirty="0"/>
                    </a:p>
                  </a:txBody>
                  <a:tcPr/>
                </a:tc>
                <a:tc>
                  <a:txBody>
                    <a:bodyPr/>
                    <a:lstStyle/>
                    <a:p>
                      <a:pPr marL="0" indent="0">
                        <a:buFont typeface="Arial" panose="020B0604020202020204" pitchFamily="34" charset="0"/>
                        <a:buNone/>
                      </a:pPr>
                      <a:r>
                        <a:rPr lang="fr-FR" sz="1200" dirty="0" smtClean="0"/>
                        <a:t>Regroupement des -15 garçons à Royan.</a:t>
                      </a:r>
                      <a:endParaRPr lang="fr-FR" sz="1200" dirty="0" smtClean="0">
                        <a:latin typeface="+mn-lt"/>
                      </a:endParaRPr>
                    </a:p>
                  </a:txBody>
                  <a:tcPr/>
                </a:tc>
              </a:tr>
              <a:tr h="34438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0" i="0" dirty="0" smtClean="0"/>
                        <a:t>Samedi</a:t>
                      </a:r>
                      <a:r>
                        <a:rPr lang="fr-FR" sz="1200" b="0" i="0" baseline="0" dirty="0" smtClean="0"/>
                        <a:t> 10 octobre</a:t>
                      </a:r>
                      <a:endParaRPr lang="fr-FR" sz="1200" b="0" i="0"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dirty="0" smtClean="0">
                          <a:latin typeface="+mn-lt"/>
                        </a:rPr>
                        <a:t>Regroupement</a:t>
                      </a:r>
                      <a:r>
                        <a:rPr lang="fr-FR" sz="1200" baseline="0" dirty="0" smtClean="0">
                          <a:latin typeface="+mn-lt"/>
                        </a:rPr>
                        <a:t> des -13 filles et garçons à Tonnay Charente.</a:t>
                      </a:r>
                      <a:r>
                        <a:rPr lang="fr-FR" sz="1200" dirty="0" smtClean="0">
                          <a:latin typeface="+mn-lt"/>
                        </a:rPr>
                        <a:t> </a:t>
                      </a:r>
                    </a:p>
                  </a:txBody>
                  <a:tcPr/>
                </a:tc>
              </a:tr>
              <a:tr h="363432">
                <a:tc>
                  <a:txBody>
                    <a:bodyPr/>
                    <a:lstStyle/>
                    <a:p>
                      <a:pPr algn="ctr"/>
                      <a:r>
                        <a:rPr lang="fr-FR" sz="1200" b="0" dirty="0" smtClean="0"/>
                        <a:t>Dimanche 11 octobre</a:t>
                      </a:r>
                    </a:p>
                  </a:txBody>
                  <a:tcPr/>
                </a:tc>
                <a:tc>
                  <a:txBody>
                    <a:bodyPr/>
                    <a:lstStyle/>
                    <a:p>
                      <a:pPr marL="0" indent="0">
                        <a:buFont typeface="Arial" panose="020B0604020202020204" pitchFamily="34" charset="0"/>
                        <a:buNone/>
                      </a:pPr>
                      <a:r>
                        <a:rPr lang="fr-FR" sz="1200" dirty="0" smtClean="0"/>
                        <a:t>Regroupement des -13 garçons à Royan.</a:t>
                      </a:r>
                    </a:p>
                  </a:txBody>
                  <a:tcPr/>
                </a:tc>
              </a:tr>
              <a:tr h="363432">
                <a:tc>
                  <a:txBody>
                    <a:bodyPr/>
                    <a:lstStyle/>
                    <a:p>
                      <a:pPr algn="ctr"/>
                      <a:r>
                        <a:rPr lang="fr-FR" sz="1200" b="0" dirty="0" smtClean="0"/>
                        <a:t>Lund</a:t>
                      </a:r>
                      <a:r>
                        <a:rPr lang="fr-FR" sz="1200" b="0" baseline="0" dirty="0" smtClean="0"/>
                        <a:t>i 26 octobre</a:t>
                      </a:r>
                      <a:endParaRPr lang="fr-FR" sz="1200" b="0" dirty="0" smtClean="0"/>
                    </a:p>
                  </a:txBody>
                  <a:tcPr/>
                </a:tc>
                <a:tc>
                  <a:txBody>
                    <a:bodyPr/>
                    <a:lstStyle/>
                    <a:p>
                      <a:pPr marL="0" indent="0">
                        <a:buFont typeface="Arial" panose="020B0604020202020204" pitchFamily="34" charset="0"/>
                        <a:buNone/>
                      </a:pPr>
                      <a:r>
                        <a:rPr lang="fr-FR" sz="1200" dirty="0" smtClean="0"/>
                        <a:t>2</a:t>
                      </a:r>
                      <a:r>
                        <a:rPr lang="fr-FR" sz="1200" baseline="0" dirty="0" smtClean="0"/>
                        <a:t> matchs amicaux pour les sélections filles 2007 et garçons à Royan.</a:t>
                      </a:r>
                      <a:endParaRPr lang="fr-FR" sz="1200" dirty="0" smtClean="0"/>
                    </a:p>
                  </a:txBody>
                  <a:tcPr/>
                </a:tc>
              </a:tr>
              <a:tr h="3634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0" dirty="0" smtClean="0"/>
                        <a:t>Dimanche</a:t>
                      </a:r>
                      <a:r>
                        <a:rPr lang="fr-FR" sz="1200" b="0" baseline="0" dirty="0" smtClean="0"/>
                        <a:t> 13 décembre</a:t>
                      </a:r>
                      <a:endParaRPr lang="fr-FR" sz="1200" b="0" dirty="0" smtClean="0"/>
                    </a:p>
                    <a:p>
                      <a:pPr algn="ctr"/>
                      <a:endParaRPr lang="fr-FR" sz="1200" b="0"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dirty="0" smtClean="0"/>
                        <a:t>Regroupement des 2006 filles.</a:t>
                      </a:r>
                    </a:p>
                    <a:p>
                      <a:pPr marL="0" indent="0">
                        <a:buFont typeface="Arial" panose="020B0604020202020204" pitchFamily="34" charset="0"/>
                        <a:buNone/>
                      </a:pPr>
                      <a:endParaRPr lang="fr-FR" sz="1200" dirty="0" smtClean="0"/>
                    </a:p>
                  </a:txBody>
                  <a:tcPr/>
                </a:tc>
              </a:tr>
              <a:tr h="363432">
                <a:tc>
                  <a:txBody>
                    <a:bodyPr/>
                    <a:lstStyle/>
                    <a:p>
                      <a:pPr algn="ctr"/>
                      <a:r>
                        <a:rPr lang="fr-FR" sz="1200" b="0" dirty="0" smtClean="0"/>
                        <a:t>Samedi 9 janvier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dirty="0" smtClean="0">
                          <a:latin typeface="+mn-lt"/>
                        </a:rPr>
                        <a:t>Regroupement</a:t>
                      </a:r>
                      <a:r>
                        <a:rPr lang="fr-FR" sz="1200" baseline="0" dirty="0" smtClean="0">
                          <a:latin typeface="+mn-lt"/>
                        </a:rPr>
                        <a:t> des -15 garçons et filles à Tonnay Charente.</a:t>
                      </a:r>
                      <a:endParaRPr lang="fr-FR" sz="1200" dirty="0" smtClean="0">
                        <a:latin typeface="+mn-lt"/>
                      </a:endParaRPr>
                    </a:p>
                    <a:p>
                      <a:pPr marL="0" indent="0">
                        <a:buFont typeface="Arial" panose="020B0604020202020204" pitchFamily="34" charset="0"/>
                        <a:buNone/>
                      </a:pPr>
                      <a:endParaRPr lang="fr-FR" sz="1200" dirty="0" smtClean="0"/>
                    </a:p>
                  </a:txBody>
                  <a:tcPr/>
                </a:tc>
              </a:tr>
              <a:tr h="363432">
                <a:tc>
                  <a:txBody>
                    <a:bodyPr/>
                    <a:lstStyle/>
                    <a:p>
                      <a:pPr algn="ctr"/>
                      <a:r>
                        <a:rPr lang="fr-FR" sz="1200" b="0" dirty="0" smtClean="0"/>
                        <a:t>Dimanche 10 janvier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dirty="0" smtClean="0"/>
                        <a:t>Regroupement des -15 garçons à Royan.</a:t>
                      </a:r>
                      <a:endParaRPr lang="fr-FR" sz="1200" dirty="0" smtClean="0">
                        <a:latin typeface="+mn-lt"/>
                      </a:endParaRPr>
                    </a:p>
                  </a:txBody>
                  <a:tcPr/>
                </a:tc>
              </a:tr>
              <a:tr h="363432">
                <a:tc>
                  <a:txBody>
                    <a:bodyPr/>
                    <a:lstStyle/>
                    <a:p>
                      <a:pPr algn="ctr"/>
                      <a:r>
                        <a:rPr lang="fr-FR" sz="1200" b="0" dirty="0" smtClean="0"/>
                        <a:t>Samedi 23 janvier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dirty="0" smtClean="0">
                          <a:latin typeface="+mn-lt"/>
                        </a:rPr>
                        <a:t>Regroupement</a:t>
                      </a:r>
                      <a:r>
                        <a:rPr lang="fr-FR" sz="1200" baseline="0" dirty="0" smtClean="0">
                          <a:latin typeface="+mn-lt"/>
                        </a:rPr>
                        <a:t> des -13 filles et garçons à Tonnay Charente.</a:t>
                      </a:r>
                      <a:r>
                        <a:rPr lang="fr-FR" sz="1200" dirty="0" smtClean="0">
                          <a:latin typeface="+mn-lt"/>
                        </a:rPr>
                        <a:t> </a:t>
                      </a:r>
                    </a:p>
                  </a:txBody>
                  <a:tcPr/>
                </a:tc>
              </a:tr>
              <a:tr h="363432">
                <a:tc>
                  <a:txBody>
                    <a:bodyPr/>
                    <a:lstStyle/>
                    <a:p>
                      <a:pPr algn="ctr"/>
                      <a:r>
                        <a:rPr lang="fr-FR" sz="1200" b="0" dirty="0" smtClean="0"/>
                        <a:t>Dimanche 24 janvier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dirty="0" smtClean="0"/>
                        <a:t>Regroupement des -13 garçons à Royan.</a:t>
                      </a:r>
                      <a:endParaRPr lang="fr-FR" sz="1200" dirty="0" smtClean="0">
                        <a:latin typeface="+mn-lt"/>
                      </a:endParaRPr>
                    </a:p>
                  </a:txBody>
                  <a:tcPr/>
                </a:tc>
              </a:tr>
              <a:tr h="363432">
                <a:tc>
                  <a:txBody>
                    <a:bodyPr/>
                    <a:lstStyle/>
                    <a:p>
                      <a:pPr algn="ctr"/>
                      <a:r>
                        <a:rPr lang="fr-FR" sz="1200" b="0" dirty="0" smtClean="0"/>
                        <a:t>Lundi 08 février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dirty="0" smtClean="0"/>
                        <a:t>2</a:t>
                      </a:r>
                      <a:r>
                        <a:rPr lang="fr-FR" sz="1200" baseline="0" dirty="0" smtClean="0"/>
                        <a:t> matchs amicaux pour les sélections 2007 filles et garçons à Royan.</a:t>
                      </a:r>
                      <a:endParaRPr lang="fr-FR" sz="1200" dirty="0" smtClean="0"/>
                    </a:p>
                  </a:txBody>
                  <a:tcPr/>
                </a:tc>
              </a:tr>
              <a:tr h="363432">
                <a:tc>
                  <a:txBody>
                    <a:bodyPr/>
                    <a:lstStyle/>
                    <a:p>
                      <a:pPr algn="ctr"/>
                      <a:r>
                        <a:rPr lang="fr-FR" sz="1200" b="0" dirty="0" smtClean="0"/>
                        <a:t>Jeudi</a:t>
                      </a:r>
                      <a:r>
                        <a:rPr lang="fr-FR" sz="1200" b="0" baseline="0" dirty="0" smtClean="0"/>
                        <a:t> 11 février</a:t>
                      </a:r>
                      <a:endParaRPr lang="fr-FR" sz="1200" b="0"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dirty="0" smtClean="0"/>
                        <a:t>2</a:t>
                      </a:r>
                      <a:r>
                        <a:rPr lang="fr-FR" sz="1200" baseline="0" dirty="0" smtClean="0"/>
                        <a:t> matchs amicaux pour les sélections 2008 filles et garçons à Royan.</a:t>
                      </a:r>
                      <a:endParaRPr lang="fr-FR" sz="1200" dirty="0" smtClean="0"/>
                    </a:p>
                  </a:txBody>
                  <a:tcPr/>
                </a:tc>
              </a:tr>
              <a:tr h="363432">
                <a:tc>
                  <a:txBody>
                    <a:bodyPr/>
                    <a:lstStyle/>
                    <a:p>
                      <a:pPr algn="ctr"/>
                      <a:r>
                        <a:rPr lang="fr-FR" sz="1200" b="0" dirty="0" smtClean="0"/>
                        <a:t>Lundi 12 avril</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dirty="0" smtClean="0"/>
                        <a:t>2</a:t>
                      </a:r>
                      <a:r>
                        <a:rPr lang="fr-FR" sz="1200" baseline="0" dirty="0" smtClean="0"/>
                        <a:t> matchs amicaux pour les sélections 2008 filles et garçons à Royan.</a:t>
                      </a:r>
                      <a:endParaRPr lang="fr-FR" sz="1200" dirty="0" smtClean="0"/>
                    </a:p>
                  </a:txBody>
                  <a:tcPr/>
                </a:tc>
              </a:tr>
            </a:tbl>
          </a:graphicData>
        </a:graphic>
      </p:graphicFrame>
      <p:pic>
        <p:nvPicPr>
          <p:cNvPr id="20532" name="Image 7"/>
          <p:cNvPicPr>
            <a:picLocks noChangeAspect="1"/>
          </p:cNvPicPr>
          <p:nvPr/>
        </p:nvPicPr>
        <p:blipFill>
          <a:blip r:embed="rId4"/>
          <a:srcRect/>
          <a:stretch>
            <a:fillRect/>
          </a:stretch>
        </p:blipFill>
        <p:spPr bwMode="auto">
          <a:xfrm>
            <a:off x="125413" y="6143625"/>
            <a:ext cx="658812" cy="552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CEE1F2"/>
            </a:gs>
          </a:gsLst>
          <a:lin ang="5400000" scaled="1"/>
        </a:gradFill>
        <a:effectLst/>
      </p:bgPr>
    </p:bg>
    <p:spTree>
      <p:nvGrpSpPr>
        <p:cNvPr id="1" name=""/>
        <p:cNvGrpSpPr/>
        <p:nvPr/>
      </p:nvGrpSpPr>
      <p:grpSpPr>
        <a:xfrm>
          <a:off x="0" y="0"/>
          <a:ext cx="0" cy="0"/>
          <a:chOff x="0" y="0"/>
          <a:chExt cx="0" cy="0"/>
        </a:xfrm>
      </p:grpSpPr>
      <p:sp>
        <p:nvSpPr>
          <p:cNvPr id="21506" name="Titre 1"/>
          <p:cNvSpPr>
            <a:spLocks noGrp="1"/>
          </p:cNvSpPr>
          <p:nvPr>
            <p:ph type="title" idx="4294967295"/>
          </p:nvPr>
        </p:nvSpPr>
        <p:spPr>
          <a:xfrm>
            <a:off x="1781175" y="131763"/>
            <a:ext cx="8178800" cy="541337"/>
          </a:xfrm>
        </p:spPr>
        <p:txBody>
          <a:bodyPr/>
          <a:lstStyle/>
          <a:p>
            <a:pPr algn="ctr" eaLnBrk="1" hangingPunct="1"/>
            <a:r>
              <a:rPr lang="fr-FR" sz="1800" b="1" smtClean="0">
                <a:latin typeface="Calibri" pitchFamily="34" charset="0"/>
              </a:rPr>
              <a:t>ACCOMPAGNEMET DE LA COMMISSION ARBITRAGE VERS LES ANIMATEURS DES ECOLES D’ARBITRAGE</a:t>
            </a:r>
          </a:p>
        </p:txBody>
      </p:sp>
      <p:pic>
        <p:nvPicPr>
          <p:cNvPr id="21507" name="Image 3"/>
          <p:cNvPicPr>
            <a:picLocks noChangeAspect="1"/>
          </p:cNvPicPr>
          <p:nvPr/>
        </p:nvPicPr>
        <p:blipFill>
          <a:blip r:embed="rId2"/>
          <a:srcRect/>
          <a:stretch>
            <a:fillRect/>
          </a:stretch>
        </p:blipFill>
        <p:spPr bwMode="auto">
          <a:xfrm>
            <a:off x="125413" y="139700"/>
            <a:ext cx="620712" cy="695325"/>
          </a:xfrm>
          <a:prstGeom prst="rect">
            <a:avLst/>
          </a:prstGeom>
          <a:noFill/>
          <a:ln w="9525">
            <a:noFill/>
            <a:miter lim="800000"/>
            <a:headEnd/>
            <a:tailEnd/>
          </a:ln>
        </p:spPr>
      </p:pic>
      <p:pic>
        <p:nvPicPr>
          <p:cNvPr id="21508" name="Image 4"/>
          <p:cNvPicPr>
            <a:picLocks noChangeAspect="1"/>
          </p:cNvPicPr>
          <p:nvPr/>
        </p:nvPicPr>
        <p:blipFill>
          <a:blip r:embed="rId3"/>
          <a:srcRect/>
          <a:stretch>
            <a:fillRect/>
          </a:stretch>
        </p:blipFill>
        <p:spPr bwMode="auto">
          <a:xfrm>
            <a:off x="11353800" y="195263"/>
            <a:ext cx="639763" cy="639762"/>
          </a:xfrm>
          <a:prstGeom prst="rect">
            <a:avLst/>
          </a:prstGeom>
          <a:noFill/>
          <a:ln w="9525">
            <a:noFill/>
            <a:miter lim="800000"/>
            <a:headEnd/>
            <a:tailEnd/>
          </a:ln>
        </p:spPr>
      </p:pic>
      <p:graphicFrame>
        <p:nvGraphicFramePr>
          <p:cNvPr id="25659" name="Group 59"/>
          <p:cNvGraphicFramePr>
            <a:graphicFrameLocks noGrp="1"/>
          </p:cNvGraphicFramePr>
          <p:nvPr/>
        </p:nvGraphicFramePr>
        <p:xfrm>
          <a:off x="1771650" y="1006475"/>
          <a:ext cx="8178800" cy="2187575"/>
        </p:xfrm>
        <a:graphic>
          <a:graphicData uri="http://schemas.openxmlformats.org/drawingml/2006/table">
            <a:tbl>
              <a:tblPr/>
              <a:tblGrid>
                <a:gridCol w="1733550"/>
                <a:gridCol w="6445250"/>
              </a:tblGrid>
              <a:tr h="3429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smtClean="0">
                          <a:ln>
                            <a:noFill/>
                          </a:ln>
                          <a:solidFill>
                            <a:srgbClr val="FFFFFF"/>
                          </a:solidFill>
                          <a:effectLst/>
                          <a:latin typeface="Calibri" pitchFamily="34" charset="0"/>
                          <a:cs typeface="Arial" charset="0"/>
                        </a:rPr>
                        <a:t>DATES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fr-FR" sz="1200" b="1" i="0" u="none" strike="noStrike" cap="none" normalizeH="0" baseline="0" smtClean="0">
                          <a:ln>
                            <a:noFill/>
                          </a:ln>
                          <a:solidFill>
                            <a:srgbClr val="FFFFFF"/>
                          </a:solidFill>
                          <a:effectLst/>
                          <a:latin typeface="Calibri" pitchFamily="34" charset="0"/>
                          <a:cs typeface="Arial" charset="0"/>
                        </a:rPr>
                        <a:t>SUPPORTS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079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Calibri" pitchFamily="34" charset="0"/>
                          <a:cs typeface="Arial" charset="0"/>
                        </a:rPr>
                        <a:t>Jeudi 1</a:t>
                      </a:r>
                      <a:r>
                        <a:rPr kumimoji="0" lang="fr-FR" sz="1200" b="0" i="0" u="none" strike="noStrike" cap="none" normalizeH="0" baseline="30000" smtClean="0">
                          <a:ln>
                            <a:noFill/>
                          </a:ln>
                          <a:solidFill>
                            <a:srgbClr val="000000"/>
                          </a:solidFill>
                          <a:effectLst/>
                          <a:latin typeface="Calibri" pitchFamily="34" charset="0"/>
                          <a:cs typeface="Arial" charset="0"/>
                        </a:rPr>
                        <a:t>er</a:t>
                      </a:r>
                      <a:r>
                        <a:rPr kumimoji="0" lang="fr-FR" sz="1200" b="0" i="0" u="none" strike="noStrike" cap="none" normalizeH="0" baseline="0" smtClean="0">
                          <a:ln>
                            <a:noFill/>
                          </a:ln>
                          <a:solidFill>
                            <a:srgbClr val="000000"/>
                          </a:solidFill>
                          <a:effectLst/>
                          <a:latin typeface="Calibri" pitchFamily="34" charset="0"/>
                          <a:cs typeface="Arial" charset="0"/>
                        </a:rPr>
                        <a:t> Octobre </a:t>
                      </a:r>
                      <a:r>
                        <a:rPr kumimoji="0" lang="fr-FR" sz="1200" b="1" i="0" u="none" strike="noStrike" cap="none" normalizeH="0" baseline="0" smtClean="0">
                          <a:ln>
                            <a:noFill/>
                          </a:ln>
                          <a:solidFill>
                            <a:srgbClr val="000000"/>
                          </a:solidFill>
                          <a:effectLst/>
                          <a:latin typeface="Calibri" pitchFamily="34" charset="0"/>
                          <a:cs typeface="Arial" charset="0"/>
                        </a:rPr>
                        <a:t>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fr-FR" sz="1200" b="0" i="0" u="none" strike="noStrike" cap="none" normalizeH="0" baseline="0" smtClean="0">
                          <a:ln>
                            <a:noFill/>
                          </a:ln>
                          <a:solidFill>
                            <a:srgbClr val="000000"/>
                          </a:solidFill>
                          <a:effectLst/>
                          <a:latin typeface="Calibri" pitchFamily="34" charset="0"/>
                          <a:cs typeface="Arial" charset="0"/>
                        </a:rPr>
                        <a:t>Vidéo conférence pour présenter le PPF arbitrage et le projet d’arbitrage du CD17.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r>
              <a:tr h="4286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Calibri" pitchFamily="34" charset="0"/>
                          <a:cs typeface="Arial" charset="0"/>
                        </a:rPr>
                        <a:t>Lundi 2 novembre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fr-FR" sz="1200" b="0" i="0" u="none" strike="noStrike" cap="none" normalizeH="0" baseline="0" smtClean="0">
                          <a:ln>
                            <a:noFill/>
                          </a:ln>
                          <a:solidFill>
                            <a:srgbClr val="000000"/>
                          </a:solidFill>
                          <a:effectLst/>
                          <a:latin typeface="Calibri" pitchFamily="34" charset="0"/>
                          <a:cs typeface="Arial" charset="0"/>
                        </a:rPr>
                        <a:t>Vidéo conférence pour faire un point sur la mise en route des écoles d’arbitrage.</a:t>
                      </a:r>
                    </a:p>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fr-FR" sz="1200" b="0" i="0" u="none" strike="noStrike" cap="none" normalizeH="0" baseline="0" smtClean="0">
                          <a:ln>
                            <a:noFill/>
                          </a:ln>
                          <a:solidFill>
                            <a:srgbClr val="000000"/>
                          </a:solidFill>
                          <a:effectLst/>
                          <a:latin typeface="Calibri" pitchFamily="34" charset="0"/>
                          <a:cs typeface="Arial" charset="0"/>
                        </a:rPr>
                        <a:t>Bilan des binômes qui ont arbitrés les matchs amicaux du stages 2007 à Royan.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r>
              <a:tr h="3524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Calibri" pitchFamily="34" charset="0"/>
                          <a:cs typeface="Arial" charset="0"/>
                        </a:rPr>
                        <a:t>Lundi 25 janvier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fr-FR" sz="1200" b="0" i="0" u="none" strike="noStrike" cap="none" normalizeH="0" baseline="0" smtClean="0">
                          <a:ln>
                            <a:noFill/>
                          </a:ln>
                          <a:solidFill>
                            <a:srgbClr val="000000"/>
                          </a:solidFill>
                          <a:effectLst/>
                          <a:latin typeface="Calibri" pitchFamily="34" charset="0"/>
                          <a:cs typeface="Arial" charset="0"/>
                        </a:rPr>
                        <a:t>Vidéo conférence : Bilan des JAJ désignés sur les détections 2007/2008.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r>
              <a:tr h="3635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Calibri" pitchFamily="34" charset="0"/>
                          <a:cs typeface="Arial" charset="0"/>
                        </a:rPr>
                        <a:t>Lundi 15 mars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endParaRPr kumimoji="0" lang="fr-FR" sz="1200" b="0" i="0" u="none" strike="noStrike" cap="none" normalizeH="0" baseline="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r>
              <a:tr h="3635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Calibri" pitchFamily="34" charset="0"/>
                          <a:cs typeface="Arial" charset="0"/>
                        </a:rPr>
                        <a:t>Lundi 24 mai</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fr-FR" sz="1200" b="0" i="0" u="none" strike="noStrike" cap="none" normalizeH="0" baseline="0" smtClean="0">
                          <a:ln>
                            <a:noFill/>
                          </a:ln>
                          <a:solidFill>
                            <a:srgbClr val="000000"/>
                          </a:solidFill>
                          <a:effectLst/>
                          <a:latin typeface="Calibri" pitchFamily="34" charset="0"/>
                          <a:cs typeface="Arial" charset="0"/>
                        </a:rPr>
                        <a:t>Bilan de la saison et prospective pour la saison 2021/2022.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r>
            </a:tbl>
          </a:graphicData>
        </a:graphic>
      </p:graphicFrame>
      <p:pic>
        <p:nvPicPr>
          <p:cNvPr id="21532" name="Image 7"/>
          <p:cNvPicPr>
            <a:picLocks noChangeAspect="1"/>
          </p:cNvPicPr>
          <p:nvPr/>
        </p:nvPicPr>
        <p:blipFill>
          <a:blip r:embed="rId4"/>
          <a:srcRect/>
          <a:stretch>
            <a:fillRect/>
          </a:stretch>
        </p:blipFill>
        <p:spPr bwMode="auto">
          <a:xfrm>
            <a:off x="125413" y="6143625"/>
            <a:ext cx="658812" cy="552450"/>
          </a:xfrm>
          <a:prstGeom prst="rect">
            <a:avLst/>
          </a:prstGeom>
          <a:noFill/>
          <a:ln w="9525">
            <a:noFill/>
            <a:miter lim="800000"/>
            <a:headEnd/>
            <a:tailEnd/>
          </a:ln>
        </p:spPr>
      </p:pic>
      <p:sp>
        <p:nvSpPr>
          <p:cNvPr id="21533" name="Text Box 60"/>
          <p:cNvSpPr txBox="1">
            <a:spLocks noChangeArrowheads="1"/>
          </p:cNvSpPr>
          <p:nvPr/>
        </p:nvSpPr>
        <p:spPr bwMode="auto">
          <a:xfrm>
            <a:off x="1790700" y="3619500"/>
            <a:ext cx="8105775" cy="1385888"/>
          </a:xfrm>
          <a:prstGeom prst="rect">
            <a:avLst/>
          </a:prstGeom>
          <a:noFill/>
          <a:ln w="9525">
            <a:noFill/>
            <a:miter lim="800000"/>
            <a:headEnd/>
            <a:tailEnd/>
          </a:ln>
        </p:spPr>
        <p:txBody>
          <a:bodyPr>
            <a:spAutoFit/>
          </a:bodyPr>
          <a:lstStyle/>
          <a:p>
            <a:pPr>
              <a:spcBef>
                <a:spcPct val="50000"/>
              </a:spcBef>
            </a:pPr>
            <a:r>
              <a:rPr lang="fr-FR" sz="1400"/>
              <a:t>J’aurai régulièrement des échanges téléphoniques avec vous pour échanger sur vos arbitres et vos formations internes.</a:t>
            </a:r>
            <a:r>
              <a:rPr lang="fr-FR"/>
              <a:t> </a:t>
            </a:r>
          </a:p>
          <a:p>
            <a:pPr>
              <a:spcBef>
                <a:spcPct val="50000"/>
              </a:spcBef>
            </a:pPr>
            <a:r>
              <a:rPr lang="fr-FR" sz="1400"/>
              <a:t>Il est possible de demander au comité, l’intervention dans votre club, d’un technicien de la commission où du référent PPF arbitrage, pour vous accompagner et vous conseiller sur un temps de formation de votre école.</a:t>
            </a:r>
            <a:r>
              <a:rPr lang="fr-FR"/>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CEE1F2"/>
            </a:gs>
          </a:gsLst>
          <a:lin ang="5400000" scaled="1"/>
        </a:gradFill>
        <a:effectLst/>
      </p:bgPr>
    </p:bg>
    <p:spTree>
      <p:nvGrpSpPr>
        <p:cNvPr id="1" name=""/>
        <p:cNvGrpSpPr/>
        <p:nvPr/>
      </p:nvGrpSpPr>
      <p:grpSpPr>
        <a:xfrm>
          <a:off x="0" y="0"/>
          <a:ext cx="0" cy="0"/>
          <a:chOff x="0" y="0"/>
          <a:chExt cx="0" cy="0"/>
        </a:xfrm>
      </p:grpSpPr>
      <p:pic>
        <p:nvPicPr>
          <p:cNvPr id="22531" name="Image 3"/>
          <p:cNvPicPr>
            <a:picLocks noChangeAspect="1"/>
          </p:cNvPicPr>
          <p:nvPr/>
        </p:nvPicPr>
        <p:blipFill>
          <a:blip r:embed="rId2"/>
          <a:srcRect/>
          <a:stretch>
            <a:fillRect/>
          </a:stretch>
        </p:blipFill>
        <p:spPr bwMode="auto">
          <a:xfrm>
            <a:off x="125413" y="139700"/>
            <a:ext cx="620712" cy="695325"/>
          </a:xfrm>
          <a:prstGeom prst="rect">
            <a:avLst/>
          </a:prstGeom>
          <a:noFill/>
          <a:ln w="9525">
            <a:noFill/>
            <a:miter lim="800000"/>
            <a:headEnd/>
            <a:tailEnd/>
          </a:ln>
        </p:spPr>
      </p:pic>
      <p:pic>
        <p:nvPicPr>
          <p:cNvPr id="22532" name="Image 4"/>
          <p:cNvPicPr>
            <a:picLocks noChangeAspect="1"/>
          </p:cNvPicPr>
          <p:nvPr/>
        </p:nvPicPr>
        <p:blipFill>
          <a:blip r:embed="rId3"/>
          <a:srcRect/>
          <a:stretch>
            <a:fillRect/>
          </a:stretch>
        </p:blipFill>
        <p:spPr bwMode="auto">
          <a:xfrm>
            <a:off x="11353800" y="195263"/>
            <a:ext cx="639763" cy="639762"/>
          </a:xfrm>
          <a:prstGeom prst="rect">
            <a:avLst/>
          </a:prstGeom>
          <a:noFill/>
          <a:ln w="9525">
            <a:noFill/>
            <a:miter lim="800000"/>
            <a:headEnd/>
            <a:tailEnd/>
          </a:ln>
        </p:spPr>
      </p:pic>
      <p:pic>
        <p:nvPicPr>
          <p:cNvPr id="22556" name="Image 7"/>
          <p:cNvPicPr>
            <a:picLocks noChangeAspect="1"/>
          </p:cNvPicPr>
          <p:nvPr/>
        </p:nvPicPr>
        <p:blipFill>
          <a:blip r:embed="rId4"/>
          <a:srcRect/>
          <a:stretch>
            <a:fillRect/>
          </a:stretch>
        </p:blipFill>
        <p:spPr bwMode="auto">
          <a:xfrm>
            <a:off x="125413" y="6143625"/>
            <a:ext cx="658812" cy="552450"/>
          </a:xfrm>
          <a:prstGeom prst="rect">
            <a:avLst/>
          </a:prstGeom>
          <a:noFill/>
          <a:ln w="9525">
            <a:noFill/>
            <a:miter lim="800000"/>
            <a:headEnd/>
            <a:tailEnd/>
          </a:ln>
        </p:spPr>
      </p:pic>
      <p:sp>
        <p:nvSpPr>
          <p:cNvPr id="22559" name="Text Box 31"/>
          <p:cNvSpPr txBox="1">
            <a:spLocks noChangeArrowheads="1"/>
          </p:cNvSpPr>
          <p:nvPr/>
        </p:nvSpPr>
        <p:spPr bwMode="auto">
          <a:xfrm>
            <a:off x="1092200" y="1438275"/>
            <a:ext cx="10021888" cy="2449513"/>
          </a:xfrm>
          <a:prstGeom prst="rect">
            <a:avLst/>
          </a:prstGeom>
          <a:noFill/>
          <a:ln w="9525">
            <a:noFill/>
            <a:miter lim="800000"/>
            <a:headEnd/>
            <a:tailEnd/>
          </a:ln>
          <a:effectLst/>
        </p:spPr>
        <p:txBody>
          <a:bodyPr>
            <a:spAutoFit/>
          </a:bodyPr>
          <a:lstStyle/>
          <a:p>
            <a:pPr algn="ctr">
              <a:spcBef>
                <a:spcPct val="50000"/>
              </a:spcBef>
            </a:pPr>
            <a:r>
              <a:rPr lang="fr-FR" sz="2000"/>
              <a:t>MERCI POUR VOTRE PARTICIPATION</a:t>
            </a:r>
          </a:p>
          <a:p>
            <a:pPr algn="ctr">
              <a:spcBef>
                <a:spcPct val="50000"/>
              </a:spcBef>
            </a:pPr>
            <a:endParaRPr lang="fr-FR" sz="2000"/>
          </a:p>
          <a:p>
            <a:pPr algn="ctr">
              <a:spcBef>
                <a:spcPct val="50000"/>
              </a:spcBef>
            </a:pPr>
            <a:endParaRPr lang="fr-FR" sz="1400"/>
          </a:p>
          <a:p>
            <a:pPr algn="ctr">
              <a:spcBef>
                <a:spcPct val="50000"/>
              </a:spcBef>
            </a:pPr>
            <a:r>
              <a:rPr lang="fr-FR" sz="1400"/>
              <a:t>Pierre DAVID </a:t>
            </a:r>
          </a:p>
          <a:p>
            <a:pPr algn="ctr">
              <a:spcBef>
                <a:spcPct val="50000"/>
              </a:spcBef>
            </a:pPr>
            <a:r>
              <a:rPr lang="fr-FR" sz="1400"/>
              <a:t>Conseiller Technique Fédérale de la Charente Maritime</a:t>
            </a:r>
          </a:p>
          <a:p>
            <a:pPr algn="ctr">
              <a:spcBef>
                <a:spcPct val="50000"/>
              </a:spcBef>
            </a:pPr>
            <a:r>
              <a:rPr lang="fr-FR" sz="1400"/>
              <a:t>Référent PPF Arbitrage.</a:t>
            </a:r>
          </a:p>
          <a:p>
            <a:pPr algn="ctr">
              <a:spcBef>
                <a:spcPct val="50000"/>
              </a:spcBef>
            </a:pPr>
            <a:endParaRPr lang="fr-FR" sz="14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395</TotalTime>
  <Words>1062</Words>
  <Application>Microsoft Office PowerPoint</Application>
  <PresentationFormat>Grand écran</PresentationFormat>
  <Paragraphs>176</Paragraphs>
  <Slides>8</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Arial</vt:lpstr>
      <vt:lpstr>Calibri</vt:lpstr>
      <vt:lpstr>Calibri Light</vt:lpstr>
      <vt:lpstr>Thème Office</vt:lpstr>
      <vt:lpstr>PROJET D’ARBITRAGE POUR LA DÉTECTION  ET LA  FORMATION DE LA CHARENTE MARITIME  </vt:lpstr>
      <vt:lpstr>La Direction Technique Nationale de la FFHB sous l’impulsion de Philippe BANA (DTN) a passé une commande fédérale au niveau des membres de l’arbitrage national. C’est-à-dire, proposer et animer un PPF Arbitrage dans toutes les ligues. </vt:lpstr>
      <vt:lpstr>Présentation PowerPoint</vt:lpstr>
      <vt:lpstr>L’ÉCOLE D’ARBITRAGE </vt:lpstr>
      <vt:lpstr>LA FORMATION INITIALE</vt:lpstr>
      <vt:lpstr>CALENDRIER DES ACTIONS POUR LA DÉTECTION ET LA FORMATION INITIALE</vt:lpstr>
      <vt:lpstr>ACCOMPAGNEMET DE LA COMMISSION ARBITRAGE VERS LES ANIMATEURS DES ECOLES D’ARBITRAGE</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PROJET DE FORMATION D’ARBITRAGE DEPARTEMENTAL DE LA CHARENTE MARITIME</dc:title>
  <dc:creator>Odile Odile</dc:creator>
  <cp:lastModifiedBy>MICH AUDOMICH</cp:lastModifiedBy>
  <cp:revision>43</cp:revision>
  <dcterms:created xsi:type="dcterms:W3CDTF">2020-09-22T07:44:48Z</dcterms:created>
  <dcterms:modified xsi:type="dcterms:W3CDTF">2020-09-24T12:24:07Z</dcterms:modified>
</cp:coreProperties>
</file>