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58" r:id="rId3"/>
    <p:sldId id="267" r:id="rId4"/>
    <p:sldId id="266" r:id="rId5"/>
  </p:sldIdLst>
  <p:sldSz cx="12192000" cy="6858000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1F2"/>
    <a:srgbClr val="36C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F8A9E-F571-D469-0107-4FC929A1512A}" v="2405" dt="2021-06-08T11:10:33.669"/>
    <p1510:client id="{09C2845F-754E-C8B0-7002-318EFAA82C0C}" v="34" dt="2022-05-23T13:07:49.652"/>
    <p1510:client id="{1EF26EF8-86B4-CCDC-93BF-1BF7D2D5D2ED}" v="6647" dt="2020-10-13T11:59:46.336"/>
    <p1510:client id="{3D8E7A79-8709-7273-6445-E84C4457AA1B}" v="10" dt="2020-10-16T08:27:34.355"/>
    <p1510:client id="{619C0F4C-407B-53A8-6EB4-00FBA6C482C3}" v="547" dt="2022-05-25T08:23:20.661"/>
    <p1510:client id="{65A44332-4A46-438A-B585-418CBAD31D0D}" v="414" dt="2020-10-16T08:00:48.032"/>
    <p1510:client id="{71732667-ED28-BF31-E76F-D2810FB3B57A}" v="260" dt="2022-05-23T09:19:01.441"/>
    <p1510:client id="{75B9CFD8-80E5-89AB-CDCA-08A251CC6008}" v="72" dt="2022-05-16T09:59:17.245"/>
    <p1510:client id="{90B4F704-12CB-E55D-5707-E6D60B8C58C2}" v="2310" dt="2022-05-10T11:49:19.320"/>
    <p1510:client id="{A3886E6A-D111-D681-B64E-8894E910B740}" v="3" dt="2020-10-16T10:22:57.202"/>
    <p1510:client id="{A4C0799D-DA9D-40EE-FA17-6E476C3C16B0}" v="358" dt="2022-05-23T08:56:07.234"/>
    <p1510:client id="{A8B2F109-398D-3C03-1312-666A5E0EF2C0}" v="430" dt="2022-05-10T11:23:15.144"/>
    <p1510:client id="{AA575ACA-2D15-98B0-58B8-1C426ED94FCF}" v="19" dt="2020-10-16T10:33:22.467"/>
    <p1510:client id="{D240D953-FFEB-7978-BF79-AB191F3CE38B}" v="98" dt="2020-10-16T10:54:33.959"/>
    <p1510:client id="{E364907D-F3A9-FF27-EFA1-04DA7F5EA87B}" v="27" dt="2020-10-19T10:19:22.473"/>
    <p1510:client id="{E5FD6EDE-8521-DF2B-FCF5-4A2FB84CD7D8}" v="121" dt="2020-10-20T14:08:29.361"/>
    <p1510:client id="{F5DE58E9-59FE-A077-924A-7308AB28A28C}" v="21" dt="2020-10-19T11:34:04.517"/>
    <p1510:client id="{F8E5F1D4-4FD5-4616-B99B-733438AFB383}" v="77" dt="2020-10-13T10:37:50.7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0" y="1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22E8CF-166E-4DD6-A6CE-A6616153191E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56AE59-2125-48F8-A039-7D9FC89AFF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264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2530-5C82-45EC-8263-63A53D7BCB68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8BBA7-B8DD-4E7F-AC10-9A07F79B3F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369F7-3A8B-461F-A589-F306B6B552FA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6F12B-870C-4F10-B805-79EF4E82D9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1F96D-F0DB-4D19-A40E-D539B1434D7E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4AC6-5657-4F63-A2E5-083AE3282B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6051B-02DF-4674-A6CB-1ABB5FA7263D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79395-F75E-446D-80E9-9330B86FD7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7B22D-F973-4F92-AAE0-40D82267B7D1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0A-2A45-40E2-BB27-76B6D3CF02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C1B3-6E23-4F17-B039-9B75B27AC0C2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1D265-150D-4457-BF01-4E5A15EEC6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381CD-B471-4338-BCBD-4529D98DB8FF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06894-FC28-4BAB-BCB7-8E651CC8AB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A4408-6EE7-402C-AA97-7BFFF971C5A4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84CDA-5CE2-459E-9264-F5937178E9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FEF85-2417-47E0-A645-AFB5E102823E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B6E4F-3694-4906-85A9-60C694C69A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4F733-AC87-4FEA-8187-5E6A4E302957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1F657-84D0-4FD4-AB20-0FBEAF852F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18A19-2DCF-415E-AF1C-61D992572277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E72F-7E7A-4F18-9969-88F382B96F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B8DD07-19B6-4552-8381-7FBC1E47AA73}" type="datetimeFigureOut">
              <a:rPr lang="fr-FR"/>
              <a:pPr>
                <a:defRPr/>
              </a:pPr>
              <a:t>13/09/2023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A75702-6C89-4CCE-88C9-BD51AA2AC6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D8A57B2-6351-4F73-825B-9890E93280EA}"/>
              </a:ext>
            </a:extLst>
          </p:cNvPr>
          <p:cNvSpPr txBox="1"/>
          <p:nvPr/>
        </p:nvSpPr>
        <p:spPr>
          <a:xfrm>
            <a:off x="2116016" y="2195189"/>
            <a:ext cx="7959967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3200" b="1" dirty="0">
                <a:solidFill>
                  <a:srgbClr val="002060"/>
                </a:solidFill>
                <a:latin typeface="+mn-lt"/>
                <a:cs typeface="Arial"/>
              </a:rPr>
              <a:t>LES RÈGLES GÉNÉRALES </a:t>
            </a:r>
            <a:endParaRPr lang="fr-FR" dirty="0"/>
          </a:p>
          <a:p>
            <a:pPr algn="ctr"/>
            <a:r>
              <a:rPr lang="fr-FR" sz="3200" b="1" dirty="0">
                <a:solidFill>
                  <a:srgbClr val="002060"/>
                </a:solidFill>
                <a:latin typeface="+mn-lt"/>
                <a:cs typeface="Arial"/>
              </a:rPr>
              <a:t>ET SES AMÉNAGEMENTS</a:t>
            </a:r>
            <a:r>
              <a:rPr lang="fr-FR" sz="2400" b="1" dirty="0">
                <a:solidFill>
                  <a:srgbClr val="002060"/>
                </a:solidFill>
                <a:latin typeface="+mn-lt"/>
                <a:cs typeface="Arial"/>
              </a:rPr>
              <a:t> </a:t>
            </a:r>
          </a:p>
          <a:p>
            <a:pPr algn="ctr"/>
            <a:r>
              <a:rPr lang="fr-FR" sz="3200" b="1" dirty="0">
                <a:solidFill>
                  <a:srgbClr val="002060"/>
                </a:solidFill>
                <a:latin typeface="+mn-lt"/>
                <a:cs typeface="Arial"/>
              </a:rPr>
              <a:t>POUR LES CATEGORIES –13 </a:t>
            </a:r>
            <a:endParaRPr lang="fr-FR" sz="3200" b="1" dirty="0">
              <a:solidFill>
                <a:srgbClr val="002060"/>
              </a:solidFill>
              <a:latin typeface="+mn-lt"/>
            </a:endParaRPr>
          </a:p>
          <a:p>
            <a:pPr algn="ctr"/>
            <a:r>
              <a:rPr lang="fr-FR" sz="3200" b="1" dirty="0">
                <a:solidFill>
                  <a:srgbClr val="002060"/>
                </a:solidFill>
                <a:latin typeface="+mn-lt"/>
                <a:cs typeface="Arial"/>
              </a:rPr>
              <a:t>et Challenge -11 ans</a:t>
            </a:r>
            <a:endParaRPr lang="fr-FR" sz="3200" b="1" dirty="0">
              <a:solidFill>
                <a:srgbClr val="002060"/>
              </a:solidFill>
              <a:latin typeface="+mn-lt"/>
            </a:endParaRPr>
          </a:p>
          <a:p>
            <a:pPr algn="ctr"/>
            <a:endParaRPr lang="fr-FR" sz="4000" dirty="0"/>
          </a:p>
          <a:p>
            <a:pPr algn="ctr"/>
            <a:r>
              <a:rPr lang="fr-FR" sz="2000" dirty="0">
                <a:solidFill>
                  <a:srgbClr val="002060"/>
                </a:solidFill>
                <a:latin typeface="Arial"/>
                <a:cs typeface="Arial"/>
              </a:rPr>
              <a:t>SAISON 2023 / 2024</a:t>
            </a:r>
            <a:endParaRPr lang="fr-FR" sz="2000" dirty="0">
              <a:solidFill>
                <a:srgbClr val="00206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547" y="154905"/>
            <a:ext cx="4099949" cy="113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4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1721323-A122-400E-BCBE-FA35EE7B443E}"/>
              </a:ext>
            </a:extLst>
          </p:cNvPr>
          <p:cNvSpPr txBox="1"/>
          <p:nvPr/>
        </p:nvSpPr>
        <p:spPr>
          <a:xfrm>
            <a:off x="1416424" y="3299011"/>
            <a:ext cx="4518211" cy="106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endParaRPr lang="fr-FR" sz="1200" b="1"/>
          </a:p>
          <a:p>
            <a:pPr>
              <a:spcAft>
                <a:spcPts val="600"/>
              </a:spcAft>
            </a:pPr>
            <a:endParaRPr lang="fr-FR" sz="1200"/>
          </a:p>
          <a:p>
            <a:pPr>
              <a:spcAft>
                <a:spcPts val="600"/>
              </a:spcAft>
            </a:pPr>
            <a:endParaRPr lang="fr-FR" sz="1200"/>
          </a:p>
          <a:p>
            <a:pPr>
              <a:spcAft>
                <a:spcPts val="600"/>
              </a:spcAft>
            </a:pPr>
            <a:endParaRPr lang="fr-FR" sz="120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08E0FEE-8397-46B3-A10C-8BD3304AF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301236"/>
              </p:ext>
            </p:extLst>
          </p:nvPr>
        </p:nvGraphicFramePr>
        <p:xfrm>
          <a:off x="757980" y="1703172"/>
          <a:ext cx="10373231" cy="458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972">
                  <a:extLst>
                    <a:ext uri="{9D8B030D-6E8A-4147-A177-3AD203B41FA5}">
                      <a16:colId xmlns:a16="http://schemas.microsoft.com/office/drawing/2014/main" val="1098296226"/>
                    </a:ext>
                  </a:extLst>
                </a:gridCol>
                <a:gridCol w="2241948">
                  <a:extLst>
                    <a:ext uri="{9D8B030D-6E8A-4147-A177-3AD203B41FA5}">
                      <a16:colId xmlns:a16="http://schemas.microsoft.com/office/drawing/2014/main" val="1300864078"/>
                    </a:ext>
                  </a:extLst>
                </a:gridCol>
                <a:gridCol w="1016239">
                  <a:extLst>
                    <a:ext uri="{9D8B030D-6E8A-4147-A177-3AD203B41FA5}">
                      <a16:colId xmlns:a16="http://schemas.microsoft.com/office/drawing/2014/main" val="2948165231"/>
                    </a:ext>
                  </a:extLst>
                </a:gridCol>
                <a:gridCol w="967899">
                  <a:extLst>
                    <a:ext uri="{9D8B030D-6E8A-4147-A177-3AD203B41FA5}">
                      <a16:colId xmlns:a16="http://schemas.microsoft.com/office/drawing/2014/main" val="4067894036"/>
                    </a:ext>
                  </a:extLst>
                </a:gridCol>
                <a:gridCol w="1553812">
                  <a:extLst>
                    <a:ext uri="{9D8B030D-6E8A-4147-A177-3AD203B41FA5}">
                      <a16:colId xmlns:a16="http://schemas.microsoft.com/office/drawing/2014/main" val="4242067647"/>
                    </a:ext>
                  </a:extLst>
                </a:gridCol>
                <a:gridCol w="1689987">
                  <a:extLst>
                    <a:ext uri="{9D8B030D-6E8A-4147-A177-3AD203B41FA5}">
                      <a16:colId xmlns:a16="http://schemas.microsoft.com/office/drawing/2014/main" val="589070186"/>
                    </a:ext>
                  </a:extLst>
                </a:gridCol>
                <a:gridCol w="1747374">
                  <a:extLst>
                    <a:ext uri="{9D8B030D-6E8A-4147-A177-3AD203B41FA5}">
                      <a16:colId xmlns:a16="http://schemas.microsoft.com/office/drawing/2014/main" val="633693345"/>
                    </a:ext>
                  </a:extLst>
                </a:gridCol>
              </a:tblGrid>
              <a:tr h="550740">
                <a:tc gridSpan="7"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effectLst/>
                        </a:rPr>
                        <a:t>RÈGLES GÉNÉRALES DES CATEGORIES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38193"/>
                  </a:ext>
                </a:extLst>
              </a:tr>
              <a:tr h="315323"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</a:rPr>
                        <a:t>CATÉGORIES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1" dirty="0">
                          <a:effectLst/>
                        </a:rPr>
                        <a:t>ANNÉES DE NAISSANCE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1" dirty="0">
                          <a:effectLst/>
                        </a:rPr>
                        <a:t>BALLONS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1" dirty="0">
                          <a:effectLst/>
                        </a:rPr>
                        <a:t>TEMPS DE JEU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b="1" dirty="0">
                          <a:effectLst/>
                        </a:rPr>
                        <a:t>NOMBRE DE JOUEURS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</a:rPr>
                        <a:t>TEMPS</a:t>
                      </a:r>
                      <a:r>
                        <a:rPr lang="fr-FR" sz="1200" b="1" baseline="0" dirty="0">
                          <a:effectLst/>
                        </a:rPr>
                        <a:t> MORT / EQUIPES</a:t>
                      </a:r>
                      <a:endParaRPr lang="fr-FR" sz="1200" b="1" dirty="0">
                        <a:effectLst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77357"/>
                  </a:ext>
                </a:extLst>
              </a:tr>
              <a:tr h="3153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</a:rPr>
                        <a:t>Garçons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</a:rPr>
                        <a:t>Filles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843805"/>
                  </a:ext>
                </a:extLst>
              </a:tr>
              <a:tr h="45577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16 ans et +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2004 - 2003 - 2002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 x 30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148715"/>
                  </a:ext>
                </a:extLst>
              </a:tr>
              <a:tr h="3966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- 18 ans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2005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– 2006 - 2007</a:t>
                      </a: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T3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 x 30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842272"/>
                  </a:ext>
                </a:extLst>
              </a:tr>
              <a:tr h="4724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- 17 ans 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2006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– 2007 - 2008</a:t>
                      </a: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 x 30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782531"/>
                  </a:ext>
                </a:extLst>
              </a:tr>
              <a:tr h="398353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- 15 ans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 2008 -2009 -2010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 x 25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312672"/>
                  </a:ext>
                </a:extLst>
              </a:tr>
              <a:tr h="57988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- 13 ans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2010 – 2011 - 2012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T0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3 x 15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1er tiers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- temps</a:t>
                      </a:r>
                      <a:r>
                        <a:rPr lang="fr-FR" sz="1200" dirty="0">
                          <a:effectLst/>
                          <a:latin typeface="+mj-lt"/>
                        </a:rPr>
                        <a:t>: 6</a:t>
                      </a:r>
                      <a:br>
                        <a:rPr lang="fr-FR" sz="1200" dirty="0">
                          <a:effectLst/>
                          <a:latin typeface="+mj-lt"/>
                        </a:rPr>
                      </a:br>
                      <a:r>
                        <a:rPr lang="fr-FR" sz="1200" dirty="0">
                          <a:effectLst/>
                          <a:latin typeface="+mj-lt"/>
                        </a:rPr>
                        <a:t>2</a:t>
                      </a:r>
                      <a:r>
                        <a:rPr lang="fr-FR" sz="1200" baseline="30000" dirty="0">
                          <a:effectLst/>
                          <a:latin typeface="+mj-lt"/>
                        </a:rPr>
                        <a:t>e</a:t>
                      </a:r>
                      <a:r>
                        <a:rPr lang="fr-FR" sz="1200" dirty="0">
                          <a:effectLst/>
                          <a:latin typeface="+mj-lt"/>
                        </a:rPr>
                        <a:t> et 3e tiers : 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+mj-lt"/>
                        </a:rPr>
                        <a:t>1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 par tiers-temps </a:t>
                      </a: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122737"/>
                  </a:ext>
                </a:extLst>
              </a:tr>
              <a:tr h="53955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Rassemblement 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- 11 ans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2012 – 2013 - 2014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Equipes : 2 x 8 min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Equipes : 2 x 12 min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397911"/>
                  </a:ext>
                </a:extLst>
              </a:tr>
              <a:tr h="55706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Rassemblement 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-9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ans </a:t>
                      </a: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dirty="0">
                        <a:effectLst/>
                        <a:latin typeface="+mj-lt"/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2014 -2015 - 2016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dirty="0">
                        <a:effectLst/>
                        <a:latin typeface="+mj-lt"/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EDUC’HAND</a:t>
                      </a:r>
                    </a:p>
                    <a:p>
                      <a:pPr lvl="0" algn="ctr">
                        <a:buNone/>
                      </a:pP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dirty="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En fonction du</a:t>
                      </a:r>
                      <a:r>
                        <a:rPr lang="fr-FR" sz="1200" baseline="0" dirty="0">
                          <a:effectLst/>
                          <a:latin typeface="+mj-lt"/>
                        </a:rPr>
                        <a:t> nombre des équipes.</a:t>
                      </a: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dirty="0">
                        <a:effectLst/>
                        <a:latin typeface="+mj-lt"/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r-FR" sz="1200" dirty="0">
                        <a:effectLst/>
                        <a:latin typeface="+mj-lt"/>
                      </a:endParaRPr>
                    </a:p>
                    <a:p>
                      <a:pPr lvl="0" algn="ctr">
                        <a:buNone/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795454"/>
                  </a:ext>
                </a:extLst>
              </a:tr>
            </a:tbl>
          </a:graphicData>
        </a:graphic>
      </p:graphicFrame>
      <p:pic>
        <p:nvPicPr>
          <p:cNvPr id="3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ECEE4D51-BBD8-6D03-55D2-24FFF589F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371" y="68984"/>
            <a:ext cx="2743200" cy="10533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7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8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8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/>
          <p:cNvSpPr txBox="1"/>
          <p:nvPr/>
        </p:nvSpPr>
        <p:spPr>
          <a:xfrm>
            <a:off x="1819283" y="1011070"/>
            <a:ext cx="8557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AMENAGEMENT DES REGLES EN -13 ANS FILLES ET GARCONS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89147"/>
              </p:ext>
            </p:extLst>
          </p:nvPr>
        </p:nvGraphicFramePr>
        <p:xfrm>
          <a:off x="1740819" y="1656494"/>
          <a:ext cx="8150526" cy="4135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2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3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1er tiers-temps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2e tiers-temps 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3e </a:t>
                      </a:r>
                      <a:r>
                        <a:rPr lang="fr-FR" sz="140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 tiers</a:t>
                      </a:r>
                      <a:r>
                        <a:rPr lang="fr-FR" sz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-temps  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Réducteur de but</a:t>
                      </a: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Réducteur de but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Pas de réducteur</a:t>
                      </a:r>
                      <a:r>
                        <a:rPr lang="fr-FR" sz="120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 de but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5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 x 6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7 x 7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7 x 7 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GB1 / GB2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GB1 / GB2 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LIBRE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072"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Engagement de la zone, les adversaires doivent se situer en dehors des 9M.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None/>
                      </a:pPr>
                      <a:r>
                        <a:rPr lang="fr-FR" sz="1200" b="0" i="0" u="none" strike="noStrike" noProof="0" dirty="0">
                          <a:ln>
                            <a:noFill/>
                          </a:ln>
                          <a:effectLst/>
                          <a:latin typeface="Calibri Light"/>
                        </a:rPr>
                        <a:t>Engagement de la zone, les adversaires doivent se situer en dehors des 9M.</a:t>
                      </a:r>
                      <a:endParaRPr lang="fr-FR" sz="1200" b="0">
                        <a:latin typeface="Calibri Light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Engagement au milieu du terrain.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887"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Tout terrain 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Dispositif</a:t>
                      </a:r>
                      <a:r>
                        <a:rPr lang="fr-FR" sz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 3/3 </a:t>
                      </a:r>
                    </a:p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Système : FF / HH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Défense étagée</a:t>
                      </a:r>
                    </a:p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Système</a:t>
                      </a:r>
                      <a:r>
                        <a:rPr lang="fr-FR" sz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Helvetica Neue"/>
                          <a:cs typeface="Helvetica Neue"/>
                        </a:rPr>
                        <a:t> libre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8420">
                <a:tc gridSpan="3"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sz="1200">
                        <a:effectLst/>
                        <a:latin typeface="+mj-lt"/>
                        <a:ea typeface="Arial Unicode MS"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/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dirty="0"/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596171" y="4712240"/>
            <a:ext cx="6493863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dirty="0"/>
              <a:t>La prise en stricte est interdite pendant tout le match.</a:t>
            </a:r>
          </a:p>
          <a:p>
            <a:pPr algn="ctr"/>
            <a:r>
              <a:rPr lang="fr-FR" sz="1200" dirty="0">
                <a:latin typeface="Arial"/>
                <a:cs typeface="Arial"/>
              </a:rPr>
              <a:t>Si le ballon touche le réducteur et que le ballon franchit la ligne de but, le but est validé.  </a:t>
            </a:r>
          </a:p>
          <a:p>
            <a:pPr algn="ctr"/>
            <a:r>
              <a:rPr lang="fr-FR" sz="1200" dirty="0">
                <a:latin typeface="Arial"/>
                <a:cs typeface="Arial"/>
              </a:rPr>
              <a:t>Le coach est libre de changer ses GB à n'importe quel moment dans un </a:t>
            </a:r>
            <a:r>
              <a:rPr lang="fr-FR" sz="1200" dirty="0" err="1">
                <a:latin typeface="Arial"/>
                <a:cs typeface="Arial"/>
              </a:rPr>
              <a:t>Tier-temps</a:t>
            </a:r>
            <a:r>
              <a:rPr lang="fr-FR" sz="1200" dirty="0">
                <a:latin typeface="Arial"/>
                <a:cs typeface="Arial"/>
              </a:rPr>
              <a:t>. </a:t>
            </a:r>
          </a:p>
        </p:txBody>
      </p:sp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E948A1DD-7D53-AF14-9D59-6134C4708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555" y="36786"/>
            <a:ext cx="2743200" cy="105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67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7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8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8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/>
          <p:cNvSpPr txBox="1"/>
          <p:nvPr/>
        </p:nvSpPr>
        <p:spPr>
          <a:xfrm>
            <a:off x="1184141" y="850690"/>
            <a:ext cx="932804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400" dirty="0">
                <a:latin typeface="Arial"/>
                <a:cs typeface="Arial"/>
              </a:rPr>
              <a:t>AMENAGEMENT DES REGLES POUR LE CHALLENGE -11 ANS FILLES ET GARCONS</a:t>
            </a:r>
            <a:endParaRPr lang="fr-FR" dirty="0"/>
          </a:p>
          <a:p>
            <a:pPr algn="ctr"/>
            <a:r>
              <a:rPr lang="fr-FR" sz="1400" dirty="0">
                <a:latin typeface="Arial"/>
                <a:cs typeface="Arial"/>
              </a:rPr>
              <a:t>TOURNOI A 3 EQUIPES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46209"/>
              </p:ext>
            </p:extLst>
          </p:nvPr>
        </p:nvGraphicFramePr>
        <p:xfrm>
          <a:off x="890789" y="1545464"/>
          <a:ext cx="9927696" cy="5134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2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7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</a:rPr>
                        <a:t>1er tiers-temps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</a:rPr>
                        <a:t>2e tiers-temps 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ln>
                            <a:noFill/>
                          </a:ln>
                          <a:effectLst/>
                        </a:rPr>
                        <a:t>3e tiers-temps (prépa -13 ans) </a:t>
                      </a:r>
                      <a:endParaRPr lang="fr-FR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8 min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8 min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8 min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Réducteur de but</a:t>
                      </a: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Réducteur de but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Réducteur de but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 x 6 </a:t>
                      </a: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6 x 6 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7 x 7 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499"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Engagement de la zone, les adversaires doivent se situer en dehors des 9M.</a:t>
                      </a:r>
                      <a:endParaRPr lang="fr-FR" dirty="0"/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Engagement de la zone, les adversaires doivent se situer en dehors des 9M.</a:t>
                      </a: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Engagement du milieu du terrain.</a:t>
                      </a:r>
                      <a:endParaRPr lang="fr-FR" sz="12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sz="1200" dirty="0">
                        <a:ln>
                          <a:noFill/>
                        </a:ln>
                        <a:effectLst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2149"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Les GB sont identifiés par une chasuble.</a:t>
                      </a:r>
                    </a:p>
                    <a:p>
                      <a:pPr marL="17145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Le GB marque un but = 2 points.</a:t>
                      </a: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None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(Cela peut déclencher, le jeu en surnombre, une défense de zone et le changement de statut).</a:t>
                      </a:r>
                    </a:p>
                    <a:p>
                      <a:pPr marL="0" lvl="0" indent="0" algn="ctr">
                        <a:spcAft>
                          <a:spcPts val="0"/>
                        </a:spcAft>
                        <a:buNone/>
                      </a:pP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fr-FR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Nous encourageons le GB à jouer les remises en jeu,</a:t>
                      </a:r>
                      <a:r>
                        <a:rPr lang="fr-FR" sz="1200" b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les touches se situant dans sa partie de terrain.</a:t>
                      </a:r>
                      <a:endParaRPr lang="fr-FR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None/>
                      </a:pPr>
                      <a:r>
                        <a:rPr lang="fr-FR" sz="1200" b="0" i="0" u="none" strike="noStrike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Nous encourageons le GB à jouer les remises en jeu, les touches se situant dans sa partie de terrain.</a:t>
                      </a:r>
                      <a:endParaRPr lang="fr-FR" dirty="0"/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fr-FR" sz="1200">
                        <a:ln>
                          <a:noFill/>
                        </a:ln>
                        <a:effectLst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sz="1200" dirty="0">
                        <a:ln>
                          <a:noFill/>
                        </a:ln>
                        <a:effectLst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endParaRPr lang="fr-FR" sz="1200" dirty="0">
                        <a:ln>
                          <a:noFill/>
                        </a:ln>
                        <a:effectLst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200" b="0" i="0" u="none" strike="noStrike" noProof="0" dirty="0">
                        <a:ln>
                          <a:noFill/>
                        </a:ln>
                        <a:effectLst/>
                        <a:latin typeface="Calibri"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b="0" dirty="0">
                          <a:ln>
                            <a:noFill/>
                          </a:ln>
                          <a:effectLst/>
                        </a:rPr>
                        <a:t>Le GB ne doit pas franchir la ligne médiane. </a:t>
                      </a: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fr-FR" sz="1200" b="0" dirty="0">
                        <a:ln>
                          <a:noFill/>
                        </a:ln>
                        <a:effectLst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r>
                        <a:rPr lang="fr-FR" sz="1200" b="1" dirty="0">
                          <a:ln>
                            <a:noFill/>
                          </a:ln>
                          <a:effectLst/>
                        </a:rPr>
                        <a:t>Dispositif et système défensif imposé </a:t>
                      </a:r>
                      <a:endParaRPr lang="fr-FR" sz="1200"/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200" dirty="0">
                          <a:ln>
                            <a:noFill/>
                          </a:ln>
                          <a:effectLst/>
                        </a:rPr>
                        <a:t>La 3- 3 Homme à Homme et fille à fille </a:t>
                      </a:r>
                      <a:endParaRPr lang="fr-FR" sz="12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1774">
                <a:tc gridSpan="3"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r>
                        <a:rPr lang="fr-FR" sz="1100" b="1" i="0" u="none" strike="noStrike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 travers les aménagements, nous recherchons à améliorer le changement de statut et les intentions défensives.</a:t>
                      </a:r>
                      <a:endParaRPr lang="en-US" sz="1100" b="1" i="0" u="none" strike="noStrike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Wingdings"/>
                        <a:buChar char="§"/>
                      </a:pPr>
                      <a:r>
                        <a:rPr lang="fr-FR" sz="1100" b="0" i="0" u="none" strike="noStrike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La prise en stricte est interdite pendant tout le match.</a:t>
                      </a:r>
                      <a:endParaRPr lang="en-US" sz="1100" b="0" i="0" u="none" strike="noStrike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marL="171450" marR="0" lvl="0" indent="-17145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/>
                        <a:buChar char="§"/>
                      </a:pPr>
                      <a:r>
                        <a:rPr lang="fr-FR" sz="1100" b="0" i="0" u="none" strike="noStrike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Si le ballon touche le réducteur est franchi la ligne de but, le but est validé.  </a:t>
                      </a:r>
                    </a:p>
                    <a:p>
                      <a:pPr marL="171450" marR="0" lvl="0" indent="-17145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/>
                        <a:buChar char="§"/>
                      </a:pPr>
                      <a:r>
                        <a:rPr lang="fr-FR" sz="1100" b="0" i="0" u="none" strike="noStrike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Les matchs seront arbitrés par des 2010 et +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fr-FR" sz="1100" b="0" i="0" u="none" strike="noStrike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  <a:buNone/>
                      </a:pPr>
                      <a:r>
                        <a:rPr lang="fr-FR" sz="11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Proposition : </a:t>
                      </a:r>
                      <a:endParaRPr lang="fr-FR" sz="1100" b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1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Mettre les dates des challenges filles les mêmes week-end que les U9</a:t>
                      </a:r>
                      <a:endParaRPr lang="fr-FR" sz="1100" b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171450" lvl="0" indent="-171450" algn="ctr"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fr-FR" sz="11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Mettre les dates des challenges garçons les mêmes week-end que les rassemblements U11.</a:t>
                      </a:r>
                      <a:endParaRPr lang="fr-FR" sz="1100" b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47712" marR="47712" marT="47712" marB="47712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5BDC15B8-BCAD-84E0-A9CE-ACF738587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977" y="-134932"/>
            <a:ext cx="2743200" cy="10533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599</Words>
  <Application>Microsoft Office PowerPoint</Application>
  <PresentationFormat>Grand écran</PresentationFormat>
  <Paragraphs>137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FORMATION D’ARBITRAGE DEPARTEMENTAL DE LA CHARENTE MARITIME</dc:title>
  <dc:creator>Odile Odile</dc:creator>
  <cp:lastModifiedBy>MICH AUDOMICH</cp:lastModifiedBy>
  <cp:revision>685</cp:revision>
  <dcterms:created xsi:type="dcterms:W3CDTF">2020-09-22T07:44:48Z</dcterms:created>
  <dcterms:modified xsi:type="dcterms:W3CDTF">2023-09-13T16:58:45Z</dcterms:modified>
</cp:coreProperties>
</file>